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62" r:id="rId4"/>
    <p:sldId id="260" r:id="rId5"/>
    <p:sldId id="268" r:id="rId6"/>
    <p:sldId id="261" r:id="rId7"/>
    <p:sldId id="265" r:id="rId8"/>
    <p:sldId id="266" r:id="rId9"/>
    <p:sldId id="267" r:id="rId10"/>
    <p:sldId id="269" r:id="rId11"/>
    <p:sldId id="276" r:id="rId12"/>
    <p:sldId id="271" r:id="rId13"/>
    <p:sldId id="272" r:id="rId14"/>
    <p:sldId id="273" r:id="rId15"/>
    <p:sldId id="274" r:id="rId16"/>
    <p:sldId id="275" r:id="rId17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06" autoAdjust="0"/>
  </p:normalViewPr>
  <p:slideViewPr>
    <p:cSldViewPr>
      <p:cViewPr varScale="1">
        <p:scale>
          <a:sx n="103" d="100"/>
          <a:sy n="103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28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Pasta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Pasta1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Pasta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/>
              <a:t>Empresas Brasileiras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1"/>
          <c:order val="0"/>
          <c:dLbls>
            <c:spPr>
              <a:noFill/>
              <a:ln>
                <a:noFill/>
              </a:ln>
              <a:effectLst/>
            </c:sp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Planilha1!$E$7:$E$9</c:f>
              <c:strCache>
                <c:ptCount val="3"/>
                <c:pt idx="0">
                  <c:v>Industrias</c:v>
                </c:pt>
                <c:pt idx="1">
                  <c:v>Serviços</c:v>
                </c:pt>
                <c:pt idx="2">
                  <c:v>Outras </c:v>
                </c:pt>
              </c:strCache>
            </c:strRef>
          </c:cat>
          <c:val>
            <c:numRef>
              <c:f>Planilha1!$F$7:$F$9</c:f>
              <c:numCache>
                <c:formatCode>_-* #,##0_-;\-* #,##0_-;_-* "-"??_-;_-@_-</c:formatCode>
                <c:ptCount val="3"/>
                <c:pt idx="0">
                  <c:v>421857</c:v>
                </c:pt>
                <c:pt idx="1">
                  <c:v>680693</c:v>
                </c:pt>
                <c:pt idx="2">
                  <c:v>3444353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2C-429A-A4F1-A828D2F85144}"/>
            </c:ext>
          </c:extLst>
        </c:ser>
        <c:ser>
          <c:idx val="0"/>
          <c:order val="1"/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A32C-429A-A4F1-A828D2F8514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A32C-429A-A4F1-A828D2F8514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6-A32C-429A-A4F1-A828D2F85144}"/>
              </c:ext>
            </c:extLst>
          </c:dPt>
          <c:dLbls>
            <c:spPr>
              <a:noFill/>
              <a:ln>
                <a:noFill/>
              </a:ln>
              <a:effectLst/>
            </c:sp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Planilha1!$E$7:$E$9</c:f>
              <c:strCache>
                <c:ptCount val="3"/>
                <c:pt idx="0">
                  <c:v>Industrias</c:v>
                </c:pt>
                <c:pt idx="1">
                  <c:v>Serviços</c:v>
                </c:pt>
                <c:pt idx="2">
                  <c:v>Outras </c:v>
                </c:pt>
              </c:strCache>
            </c:strRef>
          </c:cat>
          <c:val>
            <c:numRef>
              <c:f>Planilha1!$F$7:$F$9</c:f>
              <c:numCache>
                <c:formatCode>_-* #,##0_-;\-* #,##0_-;_-* "-"??_-;_-@_-</c:formatCode>
                <c:ptCount val="3"/>
                <c:pt idx="0">
                  <c:v>421857</c:v>
                </c:pt>
                <c:pt idx="1">
                  <c:v>680693</c:v>
                </c:pt>
                <c:pt idx="2">
                  <c:v>3444353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A32C-429A-A4F1-A828D2F85144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  <c:extLst/>
  </c:chart>
  <c:txPr>
    <a:bodyPr/>
    <a:lstStyle/>
    <a:p>
      <a:pPr>
        <a:defRPr/>
      </a:pPr>
      <a:endParaRPr lang="pt-B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/>
              <a:t>Raising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001-4226-A9E5-992055D3094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C001-4226-A9E5-992055D3094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C001-4226-A9E5-992055D3094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C001-4226-A9E5-992055D3094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Planilha1!$A$3:$A$6</c:f>
              <c:strCache>
                <c:ptCount val="4"/>
                <c:pt idx="0">
                  <c:v>Tecnologia e Desenvolvimento</c:v>
                </c:pt>
                <c:pt idx="1">
                  <c:v>Vendas e Marketing</c:v>
                </c:pt>
                <c:pt idx="2">
                  <c:v>Novas Contratações </c:v>
                </c:pt>
                <c:pt idx="3">
                  <c:v>Salario dos Fundadores</c:v>
                </c:pt>
              </c:strCache>
            </c:strRef>
          </c:cat>
          <c:val>
            <c:numRef>
              <c:f>Planilha1!$B$3:$B$6</c:f>
              <c:numCache>
                <c:formatCode>_(* #,##0.00_);_(* \(#,##0.00\);_(* "-"??_);_(@_)</c:formatCode>
                <c:ptCount val="4"/>
                <c:pt idx="0">
                  <c:v>100000</c:v>
                </c:pt>
                <c:pt idx="1">
                  <c:v>20000</c:v>
                </c:pt>
                <c:pt idx="2">
                  <c:v>50000</c:v>
                </c:pt>
                <c:pt idx="3">
                  <c:v>30000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001-4226-A9E5-992055D30943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618533-27F2-4844-9200-B6ED64D04278}" type="doc">
      <dgm:prSet loTypeId="urn:microsoft.com/office/officeart/2005/8/layout/vList2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89EFF32-85CF-4A36-B776-FBB62188D312}">
      <dgm:prSet/>
      <dgm:spPr/>
      <dgm:t>
        <a:bodyPr/>
        <a:lstStyle/>
        <a:p>
          <a:r>
            <a:rPr lang="en-US" b="1" dirty="0" err="1"/>
            <a:t>Pagamentos</a:t>
          </a:r>
          <a:r>
            <a:rPr lang="en-US" b="1" dirty="0"/>
            <a:t> e </a:t>
          </a:r>
          <a:r>
            <a:rPr lang="en-US" b="1" dirty="0" err="1"/>
            <a:t>recebimentos</a:t>
          </a:r>
          <a:r>
            <a:rPr lang="en-US" b="1" dirty="0"/>
            <a:t> </a:t>
          </a:r>
          <a:r>
            <a:rPr lang="en-US" dirty="0" err="1"/>
            <a:t>são</a:t>
          </a:r>
          <a:r>
            <a:rPr lang="en-US" dirty="0"/>
            <a:t> </a:t>
          </a:r>
          <a:r>
            <a:rPr lang="en-US" dirty="0" err="1"/>
            <a:t>partes</a:t>
          </a:r>
          <a:r>
            <a:rPr lang="en-US" dirty="0"/>
            <a:t> </a:t>
          </a:r>
          <a:r>
            <a:rPr lang="en-US" dirty="0" err="1"/>
            <a:t>essenciais</a:t>
          </a:r>
          <a:r>
            <a:rPr lang="en-US" dirty="0"/>
            <a:t> para </a:t>
          </a:r>
          <a:r>
            <a:rPr lang="en-US" dirty="0" err="1"/>
            <a:t>definir</a:t>
          </a:r>
          <a:r>
            <a:rPr lang="en-US" dirty="0"/>
            <a:t> a </a:t>
          </a:r>
          <a:r>
            <a:rPr lang="en-US" dirty="0" err="1"/>
            <a:t>saúde</a:t>
          </a:r>
          <a:r>
            <a:rPr lang="en-US" dirty="0"/>
            <a:t> </a:t>
          </a:r>
          <a:r>
            <a:rPr lang="en-US" dirty="0" err="1"/>
            <a:t>financeira</a:t>
          </a:r>
          <a:r>
            <a:rPr lang="en-US" dirty="0"/>
            <a:t> das </a:t>
          </a:r>
          <a:r>
            <a:rPr lang="en-US" dirty="0" err="1"/>
            <a:t>empresas</a:t>
          </a:r>
          <a:endParaRPr lang="en-US" dirty="0"/>
        </a:p>
      </dgm:t>
    </dgm:pt>
    <dgm:pt modelId="{A7585EEE-EE81-4B9D-AB4D-7E15A67DDCB6}" type="parTrans" cxnId="{C026D7EC-4876-41A6-8847-471FF480CB8E}">
      <dgm:prSet/>
      <dgm:spPr/>
      <dgm:t>
        <a:bodyPr/>
        <a:lstStyle/>
        <a:p>
          <a:endParaRPr lang="en-US"/>
        </a:p>
      </dgm:t>
    </dgm:pt>
    <dgm:pt modelId="{BD9FB554-E0DD-4998-8533-C815923FBC38}" type="sibTrans" cxnId="{C026D7EC-4876-41A6-8847-471FF480CB8E}">
      <dgm:prSet/>
      <dgm:spPr/>
      <dgm:t>
        <a:bodyPr/>
        <a:lstStyle/>
        <a:p>
          <a:endParaRPr lang="en-US"/>
        </a:p>
      </dgm:t>
    </dgm:pt>
    <dgm:pt modelId="{B01CE6F6-E66B-47D4-B786-CA922CB96DE9}">
      <dgm:prSet/>
      <dgm:spPr/>
      <dgm:t>
        <a:bodyPr/>
        <a:lstStyle/>
        <a:p>
          <a:r>
            <a:rPr lang="en-US" dirty="0" err="1"/>
            <a:t>Empresas</a:t>
          </a:r>
          <a:r>
            <a:rPr lang="en-US" dirty="0"/>
            <a:t> </a:t>
          </a:r>
          <a:r>
            <a:rPr lang="en-US" dirty="0" err="1"/>
            <a:t>sem</a:t>
          </a:r>
          <a:r>
            <a:rPr lang="en-US" dirty="0"/>
            <a:t> </a:t>
          </a:r>
          <a:r>
            <a:rPr lang="en-US" dirty="0" err="1"/>
            <a:t>controle</a:t>
          </a:r>
          <a:r>
            <a:rPr lang="en-US" dirty="0"/>
            <a:t> do </a:t>
          </a:r>
          <a:r>
            <a:rPr lang="en-US" dirty="0" err="1"/>
            <a:t>Fluxo</a:t>
          </a:r>
          <a:r>
            <a:rPr lang="en-US" dirty="0"/>
            <a:t> de Caixa </a:t>
          </a:r>
          <a:r>
            <a:rPr lang="en-US" b="1" dirty="0" err="1"/>
            <a:t>costumam</a:t>
          </a:r>
          <a:r>
            <a:rPr lang="en-US" b="1" dirty="0"/>
            <a:t> </a:t>
          </a:r>
          <a:r>
            <a:rPr lang="en-US" b="1" dirty="0" err="1"/>
            <a:t>antecipar</a:t>
          </a:r>
          <a:r>
            <a:rPr lang="en-US" b="1" dirty="0"/>
            <a:t> </a:t>
          </a:r>
          <a:r>
            <a:rPr lang="en-US" b="1" dirty="0" err="1"/>
            <a:t>mais</a:t>
          </a:r>
          <a:r>
            <a:rPr lang="en-US" b="1" dirty="0"/>
            <a:t> </a:t>
          </a:r>
          <a:r>
            <a:rPr lang="en-US" b="1" dirty="0" err="1"/>
            <a:t>recebíveis</a:t>
          </a:r>
          <a:endParaRPr lang="en-US" b="1" dirty="0"/>
        </a:p>
      </dgm:t>
    </dgm:pt>
    <dgm:pt modelId="{FC6C05D4-FE79-4457-BE28-3C0BDBB87488}" type="parTrans" cxnId="{36EDE8EB-3829-44BA-A152-9A06E449494A}">
      <dgm:prSet/>
      <dgm:spPr/>
      <dgm:t>
        <a:bodyPr/>
        <a:lstStyle/>
        <a:p>
          <a:endParaRPr lang="en-US"/>
        </a:p>
      </dgm:t>
    </dgm:pt>
    <dgm:pt modelId="{DD5804ED-4663-4394-A23E-2AC67C2C2671}" type="sibTrans" cxnId="{36EDE8EB-3829-44BA-A152-9A06E449494A}">
      <dgm:prSet/>
      <dgm:spPr/>
      <dgm:t>
        <a:bodyPr/>
        <a:lstStyle/>
        <a:p>
          <a:endParaRPr lang="en-US"/>
        </a:p>
      </dgm:t>
    </dgm:pt>
    <dgm:pt modelId="{8A7A4893-8447-417A-80EE-DC1C70046CB5}">
      <dgm:prSet/>
      <dgm:spPr/>
      <dgm:t>
        <a:bodyPr/>
        <a:lstStyle/>
        <a:p>
          <a:r>
            <a:rPr lang="pt-BR" dirty="0"/>
            <a:t>Não existe uma maneira simples de </a:t>
          </a:r>
          <a:r>
            <a:rPr lang="pt-BR" b="1" dirty="0"/>
            <a:t>visualizar o fluxo de caixa</a:t>
          </a:r>
          <a:endParaRPr lang="en-US" b="1" dirty="0"/>
        </a:p>
      </dgm:t>
    </dgm:pt>
    <dgm:pt modelId="{A8E8332B-46E3-44FC-A441-C722382FA352}" type="parTrans" cxnId="{1291EFBD-3B13-4F30-BDA2-41A520839B94}">
      <dgm:prSet/>
      <dgm:spPr/>
      <dgm:t>
        <a:bodyPr/>
        <a:lstStyle/>
        <a:p>
          <a:endParaRPr lang="en-US"/>
        </a:p>
      </dgm:t>
    </dgm:pt>
    <dgm:pt modelId="{A02905F3-1C4B-4E57-9B04-95AC29B2E3A7}" type="sibTrans" cxnId="{1291EFBD-3B13-4F30-BDA2-41A520839B94}">
      <dgm:prSet/>
      <dgm:spPr/>
      <dgm:t>
        <a:bodyPr/>
        <a:lstStyle/>
        <a:p>
          <a:endParaRPr lang="en-US"/>
        </a:p>
      </dgm:t>
    </dgm:pt>
    <dgm:pt modelId="{FEE016EE-F72E-4CEE-99EA-635BBF57AAFF}" type="pres">
      <dgm:prSet presAssocID="{5A618533-27F2-4844-9200-B6ED64D04278}" presName="linear" presStyleCnt="0">
        <dgm:presLayoutVars>
          <dgm:animLvl val="lvl"/>
          <dgm:resizeHandles val="exact"/>
        </dgm:presLayoutVars>
      </dgm:prSet>
      <dgm:spPr/>
    </dgm:pt>
    <dgm:pt modelId="{01464432-E87B-4973-B85F-9ECA08E439D4}" type="pres">
      <dgm:prSet presAssocID="{389EFF32-85CF-4A36-B776-FBB62188D31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0EF632C-04F2-424F-83AD-F409366CA66B}" type="pres">
      <dgm:prSet presAssocID="{BD9FB554-E0DD-4998-8533-C815923FBC38}" presName="spacer" presStyleCnt="0"/>
      <dgm:spPr/>
    </dgm:pt>
    <dgm:pt modelId="{6346D318-CAF6-493D-85A7-FCCCB3118FF5}" type="pres">
      <dgm:prSet presAssocID="{B01CE6F6-E66B-47D4-B786-CA922CB96DE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5875926-DD92-46E9-9BCC-D273BD191EF0}" type="pres">
      <dgm:prSet presAssocID="{DD5804ED-4663-4394-A23E-2AC67C2C2671}" presName="spacer" presStyleCnt="0"/>
      <dgm:spPr/>
    </dgm:pt>
    <dgm:pt modelId="{B5D8FAE1-D219-432E-87A6-E5421CF675B5}" type="pres">
      <dgm:prSet presAssocID="{8A7A4893-8447-417A-80EE-DC1C70046CB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5145325-63AA-42E2-8D73-8F2D35B0C7F6}" type="presOf" srcId="{5A618533-27F2-4844-9200-B6ED64D04278}" destId="{FEE016EE-F72E-4CEE-99EA-635BBF57AAFF}" srcOrd="0" destOrd="0" presId="urn:microsoft.com/office/officeart/2005/8/layout/vList2"/>
    <dgm:cxn modelId="{8C5DAB3C-9254-46A5-9464-594B31943FDE}" type="presOf" srcId="{389EFF32-85CF-4A36-B776-FBB62188D312}" destId="{01464432-E87B-4973-B85F-9ECA08E439D4}" srcOrd="0" destOrd="0" presId="urn:microsoft.com/office/officeart/2005/8/layout/vList2"/>
    <dgm:cxn modelId="{9A684F99-4932-421B-A027-7D52173A94E4}" type="presOf" srcId="{B01CE6F6-E66B-47D4-B786-CA922CB96DE9}" destId="{6346D318-CAF6-493D-85A7-FCCCB3118FF5}" srcOrd="0" destOrd="0" presId="urn:microsoft.com/office/officeart/2005/8/layout/vList2"/>
    <dgm:cxn modelId="{1291EFBD-3B13-4F30-BDA2-41A520839B94}" srcId="{5A618533-27F2-4844-9200-B6ED64D04278}" destId="{8A7A4893-8447-417A-80EE-DC1C70046CB5}" srcOrd="2" destOrd="0" parTransId="{A8E8332B-46E3-44FC-A441-C722382FA352}" sibTransId="{A02905F3-1C4B-4E57-9B04-95AC29B2E3A7}"/>
    <dgm:cxn modelId="{D366DFCF-A563-4233-9063-7FE88CD7ED72}" type="presOf" srcId="{8A7A4893-8447-417A-80EE-DC1C70046CB5}" destId="{B5D8FAE1-D219-432E-87A6-E5421CF675B5}" srcOrd="0" destOrd="0" presId="urn:microsoft.com/office/officeart/2005/8/layout/vList2"/>
    <dgm:cxn modelId="{36EDE8EB-3829-44BA-A152-9A06E449494A}" srcId="{5A618533-27F2-4844-9200-B6ED64D04278}" destId="{B01CE6F6-E66B-47D4-B786-CA922CB96DE9}" srcOrd="1" destOrd="0" parTransId="{FC6C05D4-FE79-4457-BE28-3C0BDBB87488}" sibTransId="{DD5804ED-4663-4394-A23E-2AC67C2C2671}"/>
    <dgm:cxn modelId="{C026D7EC-4876-41A6-8847-471FF480CB8E}" srcId="{5A618533-27F2-4844-9200-B6ED64D04278}" destId="{389EFF32-85CF-4A36-B776-FBB62188D312}" srcOrd="0" destOrd="0" parTransId="{A7585EEE-EE81-4B9D-AB4D-7E15A67DDCB6}" sibTransId="{BD9FB554-E0DD-4998-8533-C815923FBC38}"/>
    <dgm:cxn modelId="{B6B819BF-B1C0-4CCC-AC27-FEE75C9EA670}" type="presParOf" srcId="{FEE016EE-F72E-4CEE-99EA-635BBF57AAFF}" destId="{01464432-E87B-4973-B85F-9ECA08E439D4}" srcOrd="0" destOrd="0" presId="urn:microsoft.com/office/officeart/2005/8/layout/vList2"/>
    <dgm:cxn modelId="{A4F6C1C8-8A3A-4FF4-8038-2E86EA038B85}" type="presParOf" srcId="{FEE016EE-F72E-4CEE-99EA-635BBF57AAFF}" destId="{30EF632C-04F2-424F-83AD-F409366CA66B}" srcOrd="1" destOrd="0" presId="urn:microsoft.com/office/officeart/2005/8/layout/vList2"/>
    <dgm:cxn modelId="{C964A40D-7D07-474A-978A-08D48770B8DB}" type="presParOf" srcId="{FEE016EE-F72E-4CEE-99EA-635BBF57AAFF}" destId="{6346D318-CAF6-493D-85A7-FCCCB3118FF5}" srcOrd="2" destOrd="0" presId="urn:microsoft.com/office/officeart/2005/8/layout/vList2"/>
    <dgm:cxn modelId="{1EE1B919-D987-4E35-B21F-337EE437FB08}" type="presParOf" srcId="{FEE016EE-F72E-4CEE-99EA-635BBF57AAFF}" destId="{95875926-DD92-46E9-9BCC-D273BD191EF0}" srcOrd="3" destOrd="0" presId="urn:microsoft.com/office/officeart/2005/8/layout/vList2"/>
    <dgm:cxn modelId="{051DFF10-F6EF-4927-99AD-C7A523EBEC21}" type="presParOf" srcId="{FEE016EE-F72E-4CEE-99EA-635BBF57AAFF}" destId="{B5D8FAE1-D219-432E-87A6-E5421CF675B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FB202A-8611-4DDC-831D-D12EB67B6CF7}" type="doc">
      <dgm:prSet loTypeId="urn:microsoft.com/office/officeart/2005/8/layout/process4" loCatId="process" qsTypeId="urn:microsoft.com/office/officeart/2005/8/quickstyle/simple2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11888A7B-1E89-45E6-84F4-EF92B26189CD}">
      <dgm:prSet phldrT="[Text]"/>
      <dgm:spPr/>
      <dgm:t>
        <a:bodyPr rtlCol="0"/>
        <a:lstStyle/>
        <a:p>
          <a:pPr rtl="0"/>
          <a:r>
            <a:rPr lang="pt-BR" noProof="0" dirty="0"/>
            <a:t>Prazos de pagamento</a:t>
          </a:r>
        </a:p>
      </dgm:t>
    </dgm:pt>
    <dgm:pt modelId="{6043087E-917B-44BC-97F8-41385FD50DC3}" type="parTrans" cxnId="{5376348D-4465-4E2E-9DB8-EA1F5276717B}">
      <dgm:prSet/>
      <dgm:spPr/>
      <dgm:t>
        <a:bodyPr rtlCol="0"/>
        <a:lstStyle/>
        <a:p>
          <a:pPr rtl="0"/>
          <a:endParaRPr lang="en-US"/>
        </a:p>
      </dgm:t>
    </dgm:pt>
    <dgm:pt modelId="{438F37F5-E676-4BB5-A241-95D895E1B43F}" type="sibTrans" cxnId="{5376348D-4465-4E2E-9DB8-EA1F5276717B}">
      <dgm:prSet/>
      <dgm:spPr/>
      <dgm:t>
        <a:bodyPr rtlCol="0"/>
        <a:lstStyle/>
        <a:p>
          <a:pPr rtl="0"/>
          <a:endParaRPr lang="en-US"/>
        </a:p>
      </dgm:t>
    </dgm:pt>
    <dgm:pt modelId="{712EDDD5-F1C9-457B-A81D-F94868058B44}">
      <dgm:prSet phldrT="[Text]"/>
      <dgm:spPr/>
      <dgm:t>
        <a:bodyPr rtlCol="0"/>
        <a:lstStyle/>
        <a:p>
          <a:pPr rtl="0"/>
          <a:r>
            <a:rPr lang="pt-br" dirty="0"/>
            <a:t>Relatórios simples</a:t>
          </a:r>
        </a:p>
      </dgm:t>
    </dgm:pt>
    <dgm:pt modelId="{5E2CC1CB-7E12-4298-9BE5-B8F6683E4161}" type="parTrans" cxnId="{392AE56A-6939-469F-BFEC-2DEEC6ABC100}">
      <dgm:prSet/>
      <dgm:spPr/>
      <dgm:t>
        <a:bodyPr rtlCol="0"/>
        <a:lstStyle/>
        <a:p>
          <a:pPr rtl="0"/>
          <a:endParaRPr lang="en-US"/>
        </a:p>
      </dgm:t>
    </dgm:pt>
    <dgm:pt modelId="{630DB5C2-135D-425B-B7D5-1F5FFE12BF3B}" type="sibTrans" cxnId="{392AE56A-6939-469F-BFEC-2DEEC6ABC100}">
      <dgm:prSet/>
      <dgm:spPr/>
      <dgm:t>
        <a:bodyPr rtlCol="0"/>
        <a:lstStyle/>
        <a:p>
          <a:pPr rtl="0"/>
          <a:endParaRPr lang="en-US"/>
        </a:p>
      </dgm:t>
    </dgm:pt>
    <dgm:pt modelId="{356F6FEF-38C8-437A-8562-86A5ED3F5885}">
      <dgm:prSet phldrT="[Text]"/>
      <dgm:spPr/>
      <dgm:t>
        <a:bodyPr rtlCol="0"/>
        <a:lstStyle/>
        <a:p>
          <a:pPr rtl="0"/>
          <a:r>
            <a:rPr lang="pt-br" dirty="0"/>
            <a:t>☻Melhores aplicações</a:t>
          </a:r>
        </a:p>
      </dgm:t>
    </dgm:pt>
    <dgm:pt modelId="{BD9B34C9-939F-47F5-A040-1B30C9EEA310}" type="parTrans" cxnId="{8247D1A2-555D-4B39-B44D-5F2B5AE64242}">
      <dgm:prSet/>
      <dgm:spPr/>
      <dgm:t>
        <a:bodyPr rtlCol="0"/>
        <a:lstStyle/>
        <a:p>
          <a:pPr rtl="0"/>
          <a:endParaRPr lang="en-US"/>
        </a:p>
      </dgm:t>
    </dgm:pt>
    <dgm:pt modelId="{665399A3-A410-4656-8F7E-3FAB641DE891}" type="sibTrans" cxnId="{8247D1A2-555D-4B39-B44D-5F2B5AE64242}">
      <dgm:prSet/>
      <dgm:spPr/>
      <dgm:t>
        <a:bodyPr rtlCol="0"/>
        <a:lstStyle/>
        <a:p>
          <a:pPr rtl="0"/>
          <a:endParaRPr lang="en-US"/>
        </a:p>
      </dgm:t>
    </dgm:pt>
    <dgm:pt modelId="{640CA9BD-09C1-4472-8DAC-0F150EC5E678}">
      <dgm:prSet phldrT="[Text]"/>
      <dgm:spPr/>
      <dgm:t>
        <a:bodyPr rtlCol="0"/>
        <a:lstStyle/>
        <a:p>
          <a:pPr rtl="0"/>
          <a:r>
            <a:rPr lang="pt-br" dirty="0"/>
            <a:t>↓ Desconto duplicatas ↓</a:t>
          </a:r>
        </a:p>
      </dgm:t>
    </dgm:pt>
    <dgm:pt modelId="{90609DF7-843B-4BEF-A3B5-89270E6B0951}" type="parTrans" cxnId="{957C551D-31A8-4286-A3AE-C5928DB663CE}">
      <dgm:prSet/>
      <dgm:spPr/>
      <dgm:t>
        <a:bodyPr rtlCol="0"/>
        <a:lstStyle/>
        <a:p>
          <a:pPr rtl="0"/>
          <a:endParaRPr lang="en-US"/>
        </a:p>
      </dgm:t>
    </dgm:pt>
    <dgm:pt modelId="{67B503AA-82FD-4AA4-8357-3D8B59D6160B}" type="sibTrans" cxnId="{957C551D-31A8-4286-A3AE-C5928DB663CE}">
      <dgm:prSet/>
      <dgm:spPr/>
      <dgm:t>
        <a:bodyPr rtlCol="0"/>
        <a:lstStyle/>
        <a:p>
          <a:pPr rtl="0"/>
          <a:endParaRPr lang="en-US"/>
        </a:p>
      </dgm:t>
    </dgm:pt>
    <dgm:pt modelId="{681CA824-D243-4CA5-87F3-B209FC928331}" type="pres">
      <dgm:prSet presAssocID="{2EFB202A-8611-4DDC-831D-D12EB67B6CF7}" presName="Name0" presStyleCnt="0">
        <dgm:presLayoutVars>
          <dgm:dir/>
          <dgm:animLvl val="lvl"/>
          <dgm:resizeHandles val="exact"/>
        </dgm:presLayoutVars>
      </dgm:prSet>
      <dgm:spPr/>
    </dgm:pt>
    <dgm:pt modelId="{043A5FB7-719A-4771-833C-069CBD87B78D}" type="pres">
      <dgm:prSet presAssocID="{640CA9BD-09C1-4472-8DAC-0F150EC5E678}" presName="boxAndChildren" presStyleCnt="0"/>
      <dgm:spPr/>
    </dgm:pt>
    <dgm:pt modelId="{F333AC31-CC2E-422F-B81C-5538A014E2C7}" type="pres">
      <dgm:prSet presAssocID="{640CA9BD-09C1-4472-8DAC-0F150EC5E678}" presName="parentTextBox" presStyleLbl="node1" presStyleIdx="0" presStyleCnt="4"/>
      <dgm:spPr/>
    </dgm:pt>
    <dgm:pt modelId="{9CDD9D5B-5F53-44F6-8BF0-33617B3DDA1C}" type="pres">
      <dgm:prSet presAssocID="{665399A3-A410-4656-8F7E-3FAB641DE891}" presName="sp" presStyleCnt="0"/>
      <dgm:spPr/>
    </dgm:pt>
    <dgm:pt modelId="{6F804A1F-A28E-432F-8E70-C6649C715DF3}" type="pres">
      <dgm:prSet presAssocID="{356F6FEF-38C8-437A-8562-86A5ED3F5885}" presName="arrowAndChildren" presStyleCnt="0"/>
      <dgm:spPr/>
    </dgm:pt>
    <dgm:pt modelId="{A5075BC3-A7F6-4012-B2ED-B612B317D082}" type="pres">
      <dgm:prSet presAssocID="{356F6FEF-38C8-437A-8562-86A5ED3F5885}" presName="parentTextArrow" presStyleLbl="node1" presStyleIdx="1" presStyleCnt="4" custAng="0"/>
      <dgm:spPr/>
    </dgm:pt>
    <dgm:pt modelId="{0C3CEDBF-3F05-40E8-8958-1DA4D55A3DE8}" type="pres">
      <dgm:prSet presAssocID="{630DB5C2-135D-425B-B7D5-1F5FFE12BF3B}" presName="sp" presStyleCnt="0"/>
      <dgm:spPr/>
    </dgm:pt>
    <dgm:pt modelId="{C905BE8E-45DB-4524-B71A-BFC4937AACA3}" type="pres">
      <dgm:prSet presAssocID="{712EDDD5-F1C9-457B-A81D-F94868058B44}" presName="arrowAndChildren" presStyleCnt="0"/>
      <dgm:spPr/>
    </dgm:pt>
    <dgm:pt modelId="{815D7B36-D9B4-4F76-9319-410A8009BDEE}" type="pres">
      <dgm:prSet presAssocID="{712EDDD5-F1C9-457B-A81D-F94868058B44}" presName="parentTextArrow" presStyleLbl="node1" presStyleIdx="2" presStyleCnt="4"/>
      <dgm:spPr/>
    </dgm:pt>
    <dgm:pt modelId="{A9CB06DC-75D1-4AB0-944C-E3803D2FFE7E}" type="pres">
      <dgm:prSet presAssocID="{438F37F5-E676-4BB5-A241-95D895E1B43F}" presName="sp" presStyleCnt="0"/>
      <dgm:spPr/>
    </dgm:pt>
    <dgm:pt modelId="{8172B252-E773-479E-AC37-E984E7DAC28F}" type="pres">
      <dgm:prSet presAssocID="{11888A7B-1E89-45E6-84F4-EF92B26189CD}" presName="arrowAndChildren" presStyleCnt="0"/>
      <dgm:spPr/>
    </dgm:pt>
    <dgm:pt modelId="{EE085AE2-0BAE-43D4-8E55-EC17D99C88DA}" type="pres">
      <dgm:prSet presAssocID="{11888A7B-1E89-45E6-84F4-EF92B26189CD}" presName="parentTextArrow" presStyleLbl="node1" presStyleIdx="3" presStyleCnt="4" custLinFactNeighborX="-7409" custLinFactNeighborY="1667"/>
      <dgm:spPr/>
    </dgm:pt>
  </dgm:ptLst>
  <dgm:cxnLst>
    <dgm:cxn modelId="{957C551D-31A8-4286-A3AE-C5928DB663CE}" srcId="{2EFB202A-8611-4DDC-831D-D12EB67B6CF7}" destId="{640CA9BD-09C1-4472-8DAC-0F150EC5E678}" srcOrd="3" destOrd="0" parTransId="{90609DF7-843B-4BEF-A3B5-89270E6B0951}" sibTransId="{67B503AA-82FD-4AA4-8357-3D8B59D6160B}"/>
    <dgm:cxn modelId="{8CC36646-9746-401C-8307-0F7B6C0BD40D}" type="presOf" srcId="{11888A7B-1E89-45E6-84F4-EF92B26189CD}" destId="{EE085AE2-0BAE-43D4-8E55-EC17D99C88DA}" srcOrd="0" destOrd="0" presId="urn:microsoft.com/office/officeart/2005/8/layout/process4"/>
    <dgm:cxn modelId="{392AE56A-6939-469F-BFEC-2DEEC6ABC100}" srcId="{2EFB202A-8611-4DDC-831D-D12EB67B6CF7}" destId="{712EDDD5-F1C9-457B-A81D-F94868058B44}" srcOrd="1" destOrd="0" parTransId="{5E2CC1CB-7E12-4298-9BE5-B8F6683E4161}" sibTransId="{630DB5C2-135D-425B-B7D5-1F5FFE12BF3B}"/>
    <dgm:cxn modelId="{7ECBF485-0C28-4BEE-9548-37C5BE3C69AD}" type="presOf" srcId="{640CA9BD-09C1-4472-8DAC-0F150EC5E678}" destId="{F333AC31-CC2E-422F-B81C-5538A014E2C7}" srcOrd="0" destOrd="0" presId="urn:microsoft.com/office/officeart/2005/8/layout/process4"/>
    <dgm:cxn modelId="{5376348D-4465-4E2E-9DB8-EA1F5276717B}" srcId="{2EFB202A-8611-4DDC-831D-D12EB67B6CF7}" destId="{11888A7B-1E89-45E6-84F4-EF92B26189CD}" srcOrd="0" destOrd="0" parTransId="{6043087E-917B-44BC-97F8-41385FD50DC3}" sibTransId="{438F37F5-E676-4BB5-A241-95D895E1B43F}"/>
    <dgm:cxn modelId="{8247D1A2-555D-4B39-B44D-5F2B5AE64242}" srcId="{2EFB202A-8611-4DDC-831D-D12EB67B6CF7}" destId="{356F6FEF-38C8-437A-8562-86A5ED3F5885}" srcOrd="2" destOrd="0" parTransId="{BD9B34C9-939F-47F5-A040-1B30C9EEA310}" sibTransId="{665399A3-A410-4656-8F7E-3FAB641DE891}"/>
    <dgm:cxn modelId="{D29059DB-DF34-4D1E-B78C-F97AE8B368A6}" type="presOf" srcId="{712EDDD5-F1C9-457B-A81D-F94868058B44}" destId="{815D7B36-D9B4-4F76-9319-410A8009BDEE}" srcOrd="0" destOrd="0" presId="urn:microsoft.com/office/officeart/2005/8/layout/process4"/>
    <dgm:cxn modelId="{2818FAE7-1B13-408B-A305-9AED1FB74E57}" type="presOf" srcId="{2EFB202A-8611-4DDC-831D-D12EB67B6CF7}" destId="{681CA824-D243-4CA5-87F3-B209FC928331}" srcOrd="0" destOrd="0" presId="urn:microsoft.com/office/officeart/2005/8/layout/process4"/>
    <dgm:cxn modelId="{7375C6E8-8BBB-477D-BF3E-27CB16E51BD0}" type="presOf" srcId="{356F6FEF-38C8-437A-8562-86A5ED3F5885}" destId="{A5075BC3-A7F6-4012-B2ED-B612B317D082}" srcOrd="0" destOrd="0" presId="urn:microsoft.com/office/officeart/2005/8/layout/process4"/>
    <dgm:cxn modelId="{99475E9A-E59D-456B-AD20-6D8AA9DC7763}" type="presParOf" srcId="{681CA824-D243-4CA5-87F3-B209FC928331}" destId="{043A5FB7-719A-4771-833C-069CBD87B78D}" srcOrd="0" destOrd="0" presId="urn:microsoft.com/office/officeart/2005/8/layout/process4"/>
    <dgm:cxn modelId="{78944D70-C3B5-4291-A0F0-7E9E3960EEF2}" type="presParOf" srcId="{043A5FB7-719A-4771-833C-069CBD87B78D}" destId="{F333AC31-CC2E-422F-B81C-5538A014E2C7}" srcOrd="0" destOrd="0" presId="urn:microsoft.com/office/officeart/2005/8/layout/process4"/>
    <dgm:cxn modelId="{BBAA82F3-E642-4C64-A74F-20F895B7EC70}" type="presParOf" srcId="{681CA824-D243-4CA5-87F3-B209FC928331}" destId="{9CDD9D5B-5F53-44F6-8BF0-33617B3DDA1C}" srcOrd="1" destOrd="0" presId="urn:microsoft.com/office/officeart/2005/8/layout/process4"/>
    <dgm:cxn modelId="{F99C49EE-6A26-4139-B5BB-77073F68D098}" type="presParOf" srcId="{681CA824-D243-4CA5-87F3-B209FC928331}" destId="{6F804A1F-A28E-432F-8E70-C6649C715DF3}" srcOrd="2" destOrd="0" presId="urn:microsoft.com/office/officeart/2005/8/layout/process4"/>
    <dgm:cxn modelId="{EE8EEF12-A63E-4C6C-A8D6-C4DD617F5DEE}" type="presParOf" srcId="{6F804A1F-A28E-432F-8E70-C6649C715DF3}" destId="{A5075BC3-A7F6-4012-B2ED-B612B317D082}" srcOrd="0" destOrd="0" presId="urn:microsoft.com/office/officeart/2005/8/layout/process4"/>
    <dgm:cxn modelId="{A71FCC32-1FDD-4833-8DCA-8A491E530775}" type="presParOf" srcId="{681CA824-D243-4CA5-87F3-B209FC928331}" destId="{0C3CEDBF-3F05-40E8-8958-1DA4D55A3DE8}" srcOrd="3" destOrd="0" presId="urn:microsoft.com/office/officeart/2005/8/layout/process4"/>
    <dgm:cxn modelId="{2AC7DFEA-9C10-48F7-AE86-6433A010367A}" type="presParOf" srcId="{681CA824-D243-4CA5-87F3-B209FC928331}" destId="{C905BE8E-45DB-4524-B71A-BFC4937AACA3}" srcOrd="4" destOrd="0" presId="urn:microsoft.com/office/officeart/2005/8/layout/process4"/>
    <dgm:cxn modelId="{4FBE1DBD-D824-4123-A51D-6E51207A6653}" type="presParOf" srcId="{C905BE8E-45DB-4524-B71A-BFC4937AACA3}" destId="{815D7B36-D9B4-4F76-9319-410A8009BDEE}" srcOrd="0" destOrd="0" presId="urn:microsoft.com/office/officeart/2005/8/layout/process4"/>
    <dgm:cxn modelId="{726555D9-4705-4342-A08C-C490A7788496}" type="presParOf" srcId="{681CA824-D243-4CA5-87F3-B209FC928331}" destId="{A9CB06DC-75D1-4AB0-944C-E3803D2FFE7E}" srcOrd="5" destOrd="0" presId="urn:microsoft.com/office/officeart/2005/8/layout/process4"/>
    <dgm:cxn modelId="{BF37C337-95E5-4EF8-9DA3-3F22DE481F21}" type="presParOf" srcId="{681CA824-D243-4CA5-87F3-B209FC928331}" destId="{8172B252-E773-479E-AC37-E984E7DAC28F}" srcOrd="6" destOrd="0" presId="urn:microsoft.com/office/officeart/2005/8/layout/process4"/>
    <dgm:cxn modelId="{A4F60E3A-BD4D-499A-A31B-5BF66970A391}" type="presParOf" srcId="{8172B252-E773-479E-AC37-E984E7DAC28F}" destId="{EE085AE2-0BAE-43D4-8E55-EC17D99C88D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EFB202A-8611-4DDC-831D-D12EB67B6CF7}" type="doc">
      <dgm:prSet loTypeId="urn:microsoft.com/office/officeart/2005/8/layout/process4" loCatId="process" qsTypeId="urn:microsoft.com/office/officeart/2005/8/quickstyle/simple2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11888A7B-1E89-45E6-84F4-EF92B26189CD}">
      <dgm:prSet phldrT="[Text]"/>
      <dgm:spPr/>
      <dgm:t>
        <a:bodyPr rtlCol="0"/>
        <a:lstStyle/>
        <a:p>
          <a:pPr rtl="0"/>
          <a:r>
            <a:rPr lang="pt-BR" noProof="0" dirty="0"/>
            <a:t>Prazos de pagamento</a:t>
          </a:r>
        </a:p>
      </dgm:t>
    </dgm:pt>
    <dgm:pt modelId="{6043087E-917B-44BC-97F8-41385FD50DC3}" type="parTrans" cxnId="{5376348D-4465-4E2E-9DB8-EA1F5276717B}">
      <dgm:prSet/>
      <dgm:spPr/>
      <dgm:t>
        <a:bodyPr rtlCol="0"/>
        <a:lstStyle/>
        <a:p>
          <a:pPr rtl="0"/>
          <a:endParaRPr lang="en-US"/>
        </a:p>
      </dgm:t>
    </dgm:pt>
    <dgm:pt modelId="{438F37F5-E676-4BB5-A241-95D895E1B43F}" type="sibTrans" cxnId="{5376348D-4465-4E2E-9DB8-EA1F5276717B}">
      <dgm:prSet/>
      <dgm:spPr/>
      <dgm:t>
        <a:bodyPr rtlCol="0"/>
        <a:lstStyle/>
        <a:p>
          <a:pPr rtl="0"/>
          <a:endParaRPr lang="en-US"/>
        </a:p>
      </dgm:t>
    </dgm:pt>
    <dgm:pt modelId="{712EDDD5-F1C9-457B-A81D-F94868058B44}">
      <dgm:prSet phldrT="[Text]"/>
      <dgm:spPr/>
      <dgm:t>
        <a:bodyPr rtlCol="0"/>
        <a:lstStyle/>
        <a:p>
          <a:pPr rtl="0"/>
          <a:r>
            <a:rPr lang="pt-br" dirty="0"/>
            <a:t>Relatórios simples</a:t>
          </a:r>
        </a:p>
      </dgm:t>
    </dgm:pt>
    <dgm:pt modelId="{5E2CC1CB-7E12-4298-9BE5-B8F6683E4161}" type="parTrans" cxnId="{392AE56A-6939-469F-BFEC-2DEEC6ABC100}">
      <dgm:prSet/>
      <dgm:spPr/>
      <dgm:t>
        <a:bodyPr rtlCol="0"/>
        <a:lstStyle/>
        <a:p>
          <a:pPr rtl="0"/>
          <a:endParaRPr lang="en-US"/>
        </a:p>
      </dgm:t>
    </dgm:pt>
    <dgm:pt modelId="{630DB5C2-135D-425B-B7D5-1F5FFE12BF3B}" type="sibTrans" cxnId="{392AE56A-6939-469F-BFEC-2DEEC6ABC100}">
      <dgm:prSet/>
      <dgm:spPr/>
      <dgm:t>
        <a:bodyPr rtlCol="0"/>
        <a:lstStyle/>
        <a:p>
          <a:pPr rtl="0"/>
          <a:endParaRPr lang="en-US"/>
        </a:p>
      </dgm:t>
    </dgm:pt>
    <dgm:pt modelId="{356F6FEF-38C8-437A-8562-86A5ED3F5885}">
      <dgm:prSet phldrT="[Text]"/>
      <dgm:spPr/>
      <dgm:t>
        <a:bodyPr rtlCol="0"/>
        <a:lstStyle/>
        <a:p>
          <a:pPr rtl="0"/>
          <a:r>
            <a:rPr lang="pt-br" dirty="0"/>
            <a:t>☻Melhores aplicações</a:t>
          </a:r>
        </a:p>
      </dgm:t>
    </dgm:pt>
    <dgm:pt modelId="{BD9B34C9-939F-47F5-A040-1B30C9EEA310}" type="parTrans" cxnId="{8247D1A2-555D-4B39-B44D-5F2B5AE64242}">
      <dgm:prSet/>
      <dgm:spPr/>
      <dgm:t>
        <a:bodyPr rtlCol="0"/>
        <a:lstStyle/>
        <a:p>
          <a:pPr rtl="0"/>
          <a:endParaRPr lang="en-US"/>
        </a:p>
      </dgm:t>
    </dgm:pt>
    <dgm:pt modelId="{665399A3-A410-4656-8F7E-3FAB641DE891}" type="sibTrans" cxnId="{8247D1A2-555D-4B39-B44D-5F2B5AE64242}">
      <dgm:prSet/>
      <dgm:spPr/>
      <dgm:t>
        <a:bodyPr rtlCol="0"/>
        <a:lstStyle/>
        <a:p>
          <a:pPr rtl="0"/>
          <a:endParaRPr lang="en-US"/>
        </a:p>
      </dgm:t>
    </dgm:pt>
    <dgm:pt modelId="{640CA9BD-09C1-4472-8DAC-0F150EC5E678}">
      <dgm:prSet phldrT="[Text]"/>
      <dgm:spPr/>
      <dgm:t>
        <a:bodyPr rtlCol="0"/>
        <a:lstStyle/>
        <a:p>
          <a:pPr rtl="0"/>
          <a:r>
            <a:rPr lang="pt-br" dirty="0"/>
            <a:t>↓ Desconto duplicatas ↓</a:t>
          </a:r>
        </a:p>
      </dgm:t>
    </dgm:pt>
    <dgm:pt modelId="{90609DF7-843B-4BEF-A3B5-89270E6B0951}" type="parTrans" cxnId="{957C551D-31A8-4286-A3AE-C5928DB663CE}">
      <dgm:prSet/>
      <dgm:spPr/>
      <dgm:t>
        <a:bodyPr rtlCol="0"/>
        <a:lstStyle/>
        <a:p>
          <a:pPr rtl="0"/>
          <a:endParaRPr lang="en-US"/>
        </a:p>
      </dgm:t>
    </dgm:pt>
    <dgm:pt modelId="{67B503AA-82FD-4AA4-8357-3D8B59D6160B}" type="sibTrans" cxnId="{957C551D-31A8-4286-A3AE-C5928DB663CE}">
      <dgm:prSet/>
      <dgm:spPr/>
      <dgm:t>
        <a:bodyPr rtlCol="0"/>
        <a:lstStyle/>
        <a:p>
          <a:pPr rtl="0"/>
          <a:endParaRPr lang="en-US"/>
        </a:p>
      </dgm:t>
    </dgm:pt>
    <dgm:pt modelId="{681CA824-D243-4CA5-87F3-B209FC928331}" type="pres">
      <dgm:prSet presAssocID="{2EFB202A-8611-4DDC-831D-D12EB67B6CF7}" presName="Name0" presStyleCnt="0">
        <dgm:presLayoutVars>
          <dgm:dir/>
          <dgm:animLvl val="lvl"/>
          <dgm:resizeHandles val="exact"/>
        </dgm:presLayoutVars>
      </dgm:prSet>
      <dgm:spPr/>
    </dgm:pt>
    <dgm:pt modelId="{043A5FB7-719A-4771-833C-069CBD87B78D}" type="pres">
      <dgm:prSet presAssocID="{640CA9BD-09C1-4472-8DAC-0F150EC5E678}" presName="boxAndChildren" presStyleCnt="0"/>
      <dgm:spPr/>
    </dgm:pt>
    <dgm:pt modelId="{F333AC31-CC2E-422F-B81C-5538A014E2C7}" type="pres">
      <dgm:prSet presAssocID="{640CA9BD-09C1-4472-8DAC-0F150EC5E678}" presName="parentTextBox" presStyleLbl="node1" presStyleIdx="0" presStyleCnt="4"/>
      <dgm:spPr/>
    </dgm:pt>
    <dgm:pt modelId="{9CDD9D5B-5F53-44F6-8BF0-33617B3DDA1C}" type="pres">
      <dgm:prSet presAssocID="{665399A3-A410-4656-8F7E-3FAB641DE891}" presName="sp" presStyleCnt="0"/>
      <dgm:spPr/>
    </dgm:pt>
    <dgm:pt modelId="{6F804A1F-A28E-432F-8E70-C6649C715DF3}" type="pres">
      <dgm:prSet presAssocID="{356F6FEF-38C8-437A-8562-86A5ED3F5885}" presName="arrowAndChildren" presStyleCnt="0"/>
      <dgm:spPr/>
    </dgm:pt>
    <dgm:pt modelId="{A5075BC3-A7F6-4012-B2ED-B612B317D082}" type="pres">
      <dgm:prSet presAssocID="{356F6FEF-38C8-437A-8562-86A5ED3F5885}" presName="parentTextArrow" presStyleLbl="node1" presStyleIdx="1" presStyleCnt="4" custAng="0"/>
      <dgm:spPr/>
    </dgm:pt>
    <dgm:pt modelId="{0C3CEDBF-3F05-40E8-8958-1DA4D55A3DE8}" type="pres">
      <dgm:prSet presAssocID="{630DB5C2-135D-425B-B7D5-1F5FFE12BF3B}" presName="sp" presStyleCnt="0"/>
      <dgm:spPr/>
    </dgm:pt>
    <dgm:pt modelId="{C905BE8E-45DB-4524-B71A-BFC4937AACA3}" type="pres">
      <dgm:prSet presAssocID="{712EDDD5-F1C9-457B-A81D-F94868058B44}" presName="arrowAndChildren" presStyleCnt="0"/>
      <dgm:spPr/>
    </dgm:pt>
    <dgm:pt modelId="{815D7B36-D9B4-4F76-9319-410A8009BDEE}" type="pres">
      <dgm:prSet presAssocID="{712EDDD5-F1C9-457B-A81D-F94868058B44}" presName="parentTextArrow" presStyleLbl="node1" presStyleIdx="2" presStyleCnt="4"/>
      <dgm:spPr/>
    </dgm:pt>
    <dgm:pt modelId="{A9CB06DC-75D1-4AB0-944C-E3803D2FFE7E}" type="pres">
      <dgm:prSet presAssocID="{438F37F5-E676-4BB5-A241-95D895E1B43F}" presName="sp" presStyleCnt="0"/>
      <dgm:spPr/>
    </dgm:pt>
    <dgm:pt modelId="{8172B252-E773-479E-AC37-E984E7DAC28F}" type="pres">
      <dgm:prSet presAssocID="{11888A7B-1E89-45E6-84F4-EF92B26189CD}" presName="arrowAndChildren" presStyleCnt="0"/>
      <dgm:spPr/>
    </dgm:pt>
    <dgm:pt modelId="{EE085AE2-0BAE-43D4-8E55-EC17D99C88DA}" type="pres">
      <dgm:prSet presAssocID="{11888A7B-1E89-45E6-84F4-EF92B26189CD}" presName="parentTextArrow" presStyleLbl="node1" presStyleIdx="3" presStyleCnt="4" custLinFactNeighborX="-7409" custLinFactNeighborY="1667"/>
      <dgm:spPr/>
    </dgm:pt>
  </dgm:ptLst>
  <dgm:cxnLst>
    <dgm:cxn modelId="{957C551D-31A8-4286-A3AE-C5928DB663CE}" srcId="{2EFB202A-8611-4DDC-831D-D12EB67B6CF7}" destId="{640CA9BD-09C1-4472-8DAC-0F150EC5E678}" srcOrd="3" destOrd="0" parTransId="{90609DF7-843B-4BEF-A3B5-89270E6B0951}" sibTransId="{67B503AA-82FD-4AA4-8357-3D8B59D6160B}"/>
    <dgm:cxn modelId="{8CC36646-9746-401C-8307-0F7B6C0BD40D}" type="presOf" srcId="{11888A7B-1E89-45E6-84F4-EF92B26189CD}" destId="{EE085AE2-0BAE-43D4-8E55-EC17D99C88DA}" srcOrd="0" destOrd="0" presId="urn:microsoft.com/office/officeart/2005/8/layout/process4"/>
    <dgm:cxn modelId="{392AE56A-6939-469F-BFEC-2DEEC6ABC100}" srcId="{2EFB202A-8611-4DDC-831D-D12EB67B6CF7}" destId="{712EDDD5-F1C9-457B-A81D-F94868058B44}" srcOrd="1" destOrd="0" parTransId="{5E2CC1CB-7E12-4298-9BE5-B8F6683E4161}" sibTransId="{630DB5C2-135D-425B-B7D5-1F5FFE12BF3B}"/>
    <dgm:cxn modelId="{7ECBF485-0C28-4BEE-9548-37C5BE3C69AD}" type="presOf" srcId="{640CA9BD-09C1-4472-8DAC-0F150EC5E678}" destId="{F333AC31-CC2E-422F-B81C-5538A014E2C7}" srcOrd="0" destOrd="0" presId="urn:microsoft.com/office/officeart/2005/8/layout/process4"/>
    <dgm:cxn modelId="{5376348D-4465-4E2E-9DB8-EA1F5276717B}" srcId="{2EFB202A-8611-4DDC-831D-D12EB67B6CF7}" destId="{11888A7B-1E89-45E6-84F4-EF92B26189CD}" srcOrd="0" destOrd="0" parTransId="{6043087E-917B-44BC-97F8-41385FD50DC3}" sibTransId="{438F37F5-E676-4BB5-A241-95D895E1B43F}"/>
    <dgm:cxn modelId="{8247D1A2-555D-4B39-B44D-5F2B5AE64242}" srcId="{2EFB202A-8611-4DDC-831D-D12EB67B6CF7}" destId="{356F6FEF-38C8-437A-8562-86A5ED3F5885}" srcOrd="2" destOrd="0" parTransId="{BD9B34C9-939F-47F5-A040-1B30C9EEA310}" sibTransId="{665399A3-A410-4656-8F7E-3FAB641DE891}"/>
    <dgm:cxn modelId="{D29059DB-DF34-4D1E-B78C-F97AE8B368A6}" type="presOf" srcId="{712EDDD5-F1C9-457B-A81D-F94868058B44}" destId="{815D7B36-D9B4-4F76-9319-410A8009BDEE}" srcOrd="0" destOrd="0" presId="urn:microsoft.com/office/officeart/2005/8/layout/process4"/>
    <dgm:cxn modelId="{2818FAE7-1B13-408B-A305-9AED1FB74E57}" type="presOf" srcId="{2EFB202A-8611-4DDC-831D-D12EB67B6CF7}" destId="{681CA824-D243-4CA5-87F3-B209FC928331}" srcOrd="0" destOrd="0" presId="urn:microsoft.com/office/officeart/2005/8/layout/process4"/>
    <dgm:cxn modelId="{7375C6E8-8BBB-477D-BF3E-27CB16E51BD0}" type="presOf" srcId="{356F6FEF-38C8-437A-8562-86A5ED3F5885}" destId="{A5075BC3-A7F6-4012-B2ED-B612B317D082}" srcOrd="0" destOrd="0" presId="urn:microsoft.com/office/officeart/2005/8/layout/process4"/>
    <dgm:cxn modelId="{99475E9A-E59D-456B-AD20-6D8AA9DC7763}" type="presParOf" srcId="{681CA824-D243-4CA5-87F3-B209FC928331}" destId="{043A5FB7-719A-4771-833C-069CBD87B78D}" srcOrd="0" destOrd="0" presId="urn:microsoft.com/office/officeart/2005/8/layout/process4"/>
    <dgm:cxn modelId="{78944D70-C3B5-4291-A0F0-7E9E3960EEF2}" type="presParOf" srcId="{043A5FB7-719A-4771-833C-069CBD87B78D}" destId="{F333AC31-CC2E-422F-B81C-5538A014E2C7}" srcOrd="0" destOrd="0" presId="urn:microsoft.com/office/officeart/2005/8/layout/process4"/>
    <dgm:cxn modelId="{BBAA82F3-E642-4C64-A74F-20F895B7EC70}" type="presParOf" srcId="{681CA824-D243-4CA5-87F3-B209FC928331}" destId="{9CDD9D5B-5F53-44F6-8BF0-33617B3DDA1C}" srcOrd="1" destOrd="0" presId="urn:microsoft.com/office/officeart/2005/8/layout/process4"/>
    <dgm:cxn modelId="{F99C49EE-6A26-4139-B5BB-77073F68D098}" type="presParOf" srcId="{681CA824-D243-4CA5-87F3-B209FC928331}" destId="{6F804A1F-A28E-432F-8E70-C6649C715DF3}" srcOrd="2" destOrd="0" presId="urn:microsoft.com/office/officeart/2005/8/layout/process4"/>
    <dgm:cxn modelId="{EE8EEF12-A63E-4C6C-A8D6-C4DD617F5DEE}" type="presParOf" srcId="{6F804A1F-A28E-432F-8E70-C6649C715DF3}" destId="{A5075BC3-A7F6-4012-B2ED-B612B317D082}" srcOrd="0" destOrd="0" presId="urn:microsoft.com/office/officeart/2005/8/layout/process4"/>
    <dgm:cxn modelId="{A71FCC32-1FDD-4833-8DCA-8A491E530775}" type="presParOf" srcId="{681CA824-D243-4CA5-87F3-B209FC928331}" destId="{0C3CEDBF-3F05-40E8-8958-1DA4D55A3DE8}" srcOrd="3" destOrd="0" presId="urn:microsoft.com/office/officeart/2005/8/layout/process4"/>
    <dgm:cxn modelId="{2AC7DFEA-9C10-48F7-AE86-6433A010367A}" type="presParOf" srcId="{681CA824-D243-4CA5-87F3-B209FC928331}" destId="{C905BE8E-45DB-4524-B71A-BFC4937AACA3}" srcOrd="4" destOrd="0" presId="urn:microsoft.com/office/officeart/2005/8/layout/process4"/>
    <dgm:cxn modelId="{4FBE1DBD-D824-4123-A51D-6E51207A6653}" type="presParOf" srcId="{C905BE8E-45DB-4524-B71A-BFC4937AACA3}" destId="{815D7B36-D9B4-4F76-9319-410A8009BDEE}" srcOrd="0" destOrd="0" presId="urn:microsoft.com/office/officeart/2005/8/layout/process4"/>
    <dgm:cxn modelId="{726555D9-4705-4342-A08C-C490A7788496}" type="presParOf" srcId="{681CA824-D243-4CA5-87F3-B209FC928331}" destId="{A9CB06DC-75D1-4AB0-944C-E3803D2FFE7E}" srcOrd="5" destOrd="0" presId="urn:microsoft.com/office/officeart/2005/8/layout/process4"/>
    <dgm:cxn modelId="{BF37C337-95E5-4EF8-9DA3-3F22DE481F21}" type="presParOf" srcId="{681CA824-D243-4CA5-87F3-B209FC928331}" destId="{8172B252-E773-479E-AC37-E984E7DAC28F}" srcOrd="6" destOrd="0" presId="urn:microsoft.com/office/officeart/2005/8/layout/process4"/>
    <dgm:cxn modelId="{A4F60E3A-BD4D-499A-A31B-5BF66970A391}" type="presParOf" srcId="{8172B252-E773-479E-AC37-E984E7DAC28F}" destId="{EE085AE2-0BAE-43D4-8E55-EC17D99C88D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4C65385-C4F8-420C-BA0D-E95B3717C0AD}" type="doc">
      <dgm:prSet loTypeId="urn:microsoft.com/office/officeart/2018/2/layout/Icon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499E596-5635-4A25-B6B2-BABAE7A371A5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Motor de busca nas fontes</a:t>
          </a:r>
          <a:endParaRPr lang="en-US"/>
        </a:p>
      </dgm:t>
    </dgm:pt>
    <dgm:pt modelId="{B5F2D3BB-ACD1-4000-9640-81EB51AC10AF}" type="parTrans" cxnId="{DE571927-9779-4929-8AC2-76D5CD006806}">
      <dgm:prSet/>
      <dgm:spPr/>
      <dgm:t>
        <a:bodyPr/>
        <a:lstStyle/>
        <a:p>
          <a:endParaRPr lang="en-US"/>
        </a:p>
      </dgm:t>
    </dgm:pt>
    <dgm:pt modelId="{E0D92A7E-342F-47E0-8ED3-78628B5C5E50}" type="sibTrans" cxnId="{DE571927-9779-4929-8AC2-76D5CD006806}">
      <dgm:prSet/>
      <dgm:spPr/>
      <dgm:t>
        <a:bodyPr/>
        <a:lstStyle/>
        <a:p>
          <a:endParaRPr lang="en-US"/>
        </a:p>
      </dgm:t>
    </dgm:pt>
    <dgm:pt modelId="{97A71036-C78C-426A-89D9-06CDF87011EF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Autonomia aos usuários, com visões do negócio editáveis;</a:t>
          </a:r>
          <a:endParaRPr lang="en-US"/>
        </a:p>
      </dgm:t>
    </dgm:pt>
    <dgm:pt modelId="{BE4039E4-BD4C-40F4-95EF-E1B219DD936C}" type="parTrans" cxnId="{342F5ED7-BAD8-432D-A2F4-4EB272C548C8}">
      <dgm:prSet/>
      <dgm:spPr/>
      <dgm:t>
        <a:bodyPr/>
        <a:lstStyle/>
        <a:p>
          <a:endParaRPr lang="en-US"/>
        </a:p>
      </dgm:t>
    </dgm:pt>
    <dgm:pt modelId="{F1B3DC16-7725-4D6F-A9C6-D6AA61878CB7}" type="sibTrans" cxnId="{342F5ED7-BAD8-432D-A2F4-4EB272C548C8}">
      <dgm:prSet/>
      <dgm:spPr/>
      <dgm:t>
        <a:bodyPr/>
        <a:lstStyle/>
        <a:p>
          <a:endParaRPr lang="en-US"/>
        </a:p>
      </dgm:t>
    </dgm:pt>
    <dgm:pt modelId="{10A06C99-265B-499C-A517-209F8AB9456F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Informações consistentes com constante atualização;</a:t>
          </a:r>
          <a:endParaRPr lang="en-US"/>
        </a:p>
      </dgm:t>
    </dgm:pt>
    <dgm:pt modelId="{3187BC49-11AC-480F-B844-0538FCAB723B}" type="parTrans" cxnId="{A109CAD1-12EF-471E-A387-A33EB0E132B8}">
      <dgm:prSet/>
      <dgm:spPr/>
      <dgm:t>
        <a:bodyPr/>
        <a:lstStyle/>
        <a:p>
          <a:endParaRPr lang="en-US"/>
        </a:p>
      </dgm:t>
    </dgm:pt>
    <dgm:pt modelId="{F648BCB5-4213-4DA4-AC22-C43E36FF2B05}" type="sibTrans" cxnId="{A109CAD1-12EF-471E-A387-A33EB0E132B8}">
      <dgm:prSet/>
      <dgm:spPr/>
      <dgm:t>
        <a:bodyPr/>
        <a:lstStyle/>
        <a:p>
          <a:endParaRPr lang="en-US"/>
        </a:p>
      </dgm:t>
    </dgm:pt>
    <dgm:pt modelId="{5DC82808-69F8-4697-8621-8DD294E89FCF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Negociação de compras e vendas nas mãos;</a:t>
          </a:r>
          <a:endParaRPr lang="en-US"/>
        </a:p>
      </dgm:t>
    </dgm:pt>
    <dgm:pt modelId="{4DE25B8B-EE60-4188-BF1F-5F3072EA536A}" type="parTrans" cxnId="{686504F0-DF66-4A27-A1FB-DFAFDC4245F6}">
      <dgm:prSet/>
      <dgm:spPr/>
      <dgm:t>
        <a:bodyPr/>
        <a:lstStyle/>
        <a:p>
          <a:endParaRPr lang="en-US"/>
        </a:p>
      </dgm:t>
    </dgm:pt>
    <dgm:pt modelId="{B395BD7A-B694-4718-A2F8-98369B0C18DF}" type="sibTrans" cxnId="{686504F0-DF66-4A27-A1FB-DFAFDC4245F6}">
      <dgm:prSet/>
      <dgm:spPr/>
      <dgm:t>
        <a:bodyPr/>
        <a:lstStyle/>
        <a:p>
          <a:endParaRPr lang="en-US"/>
        </a:p>
      </dgm:t>
    </dgm:pt>
    <dgm:pt modelId="{502F3942-D9A9-470A-BCE8-6EDE81750273}" type="pres">
      <dgm:prSet presAssocID="{24C65385-C4F8-420C-BA0D-E95B3717C0AD}" presName="root" presStyleCnt="0">
        <dgm:presLayoutVars>
          <dgm:dir/>
          <dgm:resizeHandles val="exact"/>
        </dgm:presLayoutVars>
      </dgm:prSet>
      <dgm:spPr/>
    </dgm:pt>
    <dgm:pt modelId="{4330A15D-6F40-4E5F-8BD6-1870DB437ECC}" type="pres">
      <dgm:prSet presAssocID="{E499E596-5635-4A25-B6B2-BABAE7A371A5}" presName="compNode" presStyleCnt="0"/>
      <dgm:spPr/>
    </dgm:pt>
    <dgm:pt modelId="{F1D0E615-8B5F-43C4-A944-3F59DF6F9A46}" type="pres">
      <dgm:prSet presAssocID="{E499E596-5635-4A25-B6B2-BABAE7A371A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squisar"/>
        </a:ext>
      </dgm:extLst>
    </dgm:pt>
    <dgm:pt modelId="{3F1BA2A3-4840-4124-80E9-E00FBC21E61F}" type="pres">
      <dgm:prSet presAssocID="{E499E596-5635-4A25-B6B2-BABAE7A371A5}" presName="spaceRect" presStyleCnt="0"/>
      <dgm:spPr/>
    </dgm:pt>
    <dgm:pt modelId="{29A5D7CC-D668-42FF-9633-7A4473FAB0EB}" type="pres">
      <dgm:prSet presAssocID="{E499E596-5635-4A25-B6B2-BABAE7A371A5}" presName="textRect" presStyleLbl="revTx" presStyleIdx="0" presStyleCnt="4">
        <dgm:presLayoutVars>
          <dgm:chMax val="1"/>
          <dgm:chPref val="1"/>
        </dgm:presLayoutVars>
      </dgm:prSet>
      <dgm:spPr/>
    </dgm:pt>
    <dgm:pt modelId="{F40B051F-16B4-4C54-82A0-D312AADC9A05}" type="pres">
      <dgm:prSet presAssocID="{E0D92A7E-342F-47E0-8ED3-78628B5C5E50}" presName="sibTrans" presStyleCnt="0"/>
      <dgm:spPr/>
    </dgm:pt>
    <dgm:pt modelId="{9B218D6A-B0A3-43D6-AC87-D120D0C6FDC9}" type="pres">
      <dgm:prSet presAssocID="{97A71036-C78C-426A-89D9-06CDF87011EF}" presName="compNode" presStyleCnt="0"/>
      <dgm:spPr/>
    </dgm:pt>
    <dgm:pt modelId="{B7AF6645-66F0-453A-B1C7-C9C50B4579CE}" type="pres">
      <dgm:prSet presAssocID="{97A71036-C78C-426A-89D9-06CDF87011E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 Sólido"/>
        </a:ext>
      </dgm:extLst>
    </dgm:pt>
    <dgm:pt modelId="{52A3A307-1543-46D0-9130-FD9EB70B5B57}" type="pres">
      <dgm:prSet presAssocID="{97A71036-C78C-426A-89D9-06CDF87011EF}" presName="spaceRect" presStyleCnt="0"/>
      <dgm:spPr/>
    </dgm:pt>
    <dgm:pt modelId="{F7E245C8-D2A0-441D-B648-A4C78367E1C1}" type="pres">
      <dgm:prSet presAssocID="{97A71036-C78C-426A-89D9-06CDF87011EF}" presName="textRect" presStyleLbl="revTx" presStyleIdx="1" presStyleCnt="4">
        <dgm:presLayoutVars>
          <dgm:chMax val="1"/>
          <dgm:chPref val="1"/>
        </dgm:presLayoutVars>
      </dgm:prSet>
      <dgm:spPr/>
    </dgm:pt>
    <dgm:pt modelId="{CAE9F75C-2265-409B-903A-E938B8E840D6}" type="pres">
      <dgm:prSet presAssocID="{F1B3DC16-7725-4D6F-A9C6-D6AA61878CB7}" presName="sibTrans" presStyleCnt="0"/>
      <dgm:spPr/>
    </dgm:pt>
    <dgm:pt modelId="{4BBD7AE2-F8ED-4848-98EB-15618215CBEB}" type="pres">
      <dgm:prSet presAssocID="{10A06C99-265B-499C-A517-209F8AB9456F}" presName="compNode" presStyleCnt="0"/>
      <dgm:spPr/>
    </dgm:pt>
    <dgm:pt modelId="{7997547E-4013-4D1A-87CC-E9D2E97D6C62}" type="pres">
      <dgm:prSet presAssocID="{10A06C99-265B-499C-A517-209F8AB9456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plantar"/>
        </a:ext>
      </dgm:extLst>
    </dgm:pt>
    <dgm:pt modelId="{39DC9A9A-1FD6-4406-8484-CF168DDC2B3E}" type="pres">
      <dgm:prSet presAssocID="{10A06C99-265B-499C-A517-209F8AB9456F}" presName="spaceRect" presStyleCnt="0"/>
      <dgm:spPr/>
    </dgm:pt>
    <dgm:pt modelId="{22C9D9AC-981F-470F-B4C3-7BB1BC6C3926}" type="pres">
      <dgm:prSet presAssocID="{10A06C99-265B-499C-A517-209F8AB9456F}" presName="textRect" presStyleLbl="revTx" presStyleIdx="2" presStyleCnt="4">
        <dgm:presLayoutVars>
          <dgm:chMax val="1"/>
          <dgm:chPref val="1"/>
        </dgm:presLayoutVars>
      </dgm:prSet>
      <dgm:spPr/>
    </dgm:pt>
    <dgm:pt modelId="{C0D990A5-D381-4422-B3D1-CD8A5F0BE6F7}" type="pres">
      <dgm:prSet presAssocID="{F648BCB5-4213-4DA4-AC22-C43E36FF2B05}" presName="sibTrans" presStyleCnt="0"/>
      <dgm:spPr/>
    </dgm:pt>
    <dgm:pt modelId="{F7CCA773-808A-4030-8583-79FEEEE4B7F1}" type="pres">
      <dgm:prSet presAssocID="{5DC82808-69F8-4697-8621-8DD294E89FCF}" presName="compNode" presStyleCnt="0"/>
      <dgm:spPr/>
    </dgm:pt>
    <dgm:pt modelId="{0A51A1AB-771B-40AF-854D-4E8F05F1A7E6}" type="pres">
      <dgm:prSet presAssocID="{5DC82808-69F8-4697-8621-8DD294E89FC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ja"/>
        </a:ext>
      </dgm:extLst>
    </dgm:pt>
    <dgm:pt modelId="{FCB9A379-4960-4547-B0C2-D75974AA6E00}" type="pres">
      <dgm:prSet presAssocID="{5DC82808-69F8-4697-8621-8DD294E89FCF}" presName="spaceRect" presStyleCnt="0"/>
      <dgm:spPr/>
    </dgm:pt>
    <dgm:pt modelId="{EA760D3B-D4D1-45DE-B950-E9BA171CE84B}" type="pres">
      <dgm:prSet presAssocID="{5DC82808-69F8-4697-8621-8DD294E89FC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E571927-9779-4929-8AC2-76D5CD006806}" srcId="{24C65385-C4F8-420C-BA0D-E95B3717C0AD}" destId="{E499E596-5635-4A25-B6B2-BABAE7A371A5}" srcOrd="0" destOrd="0" parTransId="{B5F2D3BB-ACD1-4000-9640-81EB51AC10AF}" sibTransId="{E0D92A7E-342F-47E0-8ED3-78628B5C5E50}"/>
    <dgm:cxn modelId="{26CB5D72-6EEE-46B3-9064-153B271092D0}" type="presOf" srcId="{10A06C99-265B-499C-A517-209F8AB9456F}" destId="{22C9D9AC-981F-470F-B4C3-7BB1BC6C3926}" srcOrd="0" destOrd="0" presId="urn:microsoft.com/office/officeart/2018/2/layout/IconLabelList"/>
    <dgm:cxn modelId="{FEBB4C84-9DA8-41A6-BE59-7AE97AA6007D}" type="presOf" srcId="{97A71036-C78C-426A-89D9-06CDF87011EF}" destId="{F7E245C8-D2A0-441D-B648-A4C78367E1C1}" srcOrd="0" destOrd="0" presId="urn:microsoft.com/office/officeart/2018/2/layout/IconLabelList"/>
    <dgm:cxn modelId="{8A2836AC-F163-4D62-980D-18400BB3B3C9}" type="presOf" srcId="{E499E596-5635-4A25-B6B2-BABAE7A371A5}" destId="{29A5D7CC-D668-42FF-9633-7A4473FAB0EB}" srcOrd="0" destOrd="0" presId="urn:microsoft.com/office/officeart/2018/2/layout/IconLabelList"/>
    <dgm:cxn modelId="{8791F8C6-5A32-4B7E-9D67-B413F0551D5D}" type="presOf" srcId="{5DC82808-69F8-4697-8621-8DD294E89FCF}" destId="{EA760D3B-D4D1-45DE-B950-E9BA171CE84B}" srcOrd="0" destOrd="0" presId="urn:microsoft.com/office/officeart/2018/2/layout/IconLabelList"/>
    <dgm:cxn modelId="{A109CAD1-12EF-471E-A387-A33EB0E132B8}" srcId="{24C65385-C4F8-420C-BA0D-E95B3717C0AD}" destId="{10A06C99-265B-499C-A517-209F8AB9456F}" srcOrd="2" destOrd="0" parTransId="{3187BC49-11AC-480F-B844-0538FCAB723B}" sibTransId="{F648BCB5-4213-4DA4-AC22-C43E36FF2B05}"/>
    <dgm:cxn modelId="{37FA4FD2-4655-4483-BED4-347130575C89}" type="presOf" srcId="{24C65385-C4F8-420C-BA0D-E95B3717C0AD}" destId="{502F3942-D9A9-470A-BCE8-6EDE81750273}" srcOrd="0" destOrd="0" presId="urn:microsoft.com/office/officeart/2018/2/layout/IconLabelList"/>
    <dgm:cxn modelId="{342F5ED7-BAD8-432D-A2F4-4EB272C548C8}" srcId="{24C65385-C4F8-420C-BA0D-E95B3717C0AD}" destId="{97A71036-C78C-426A-89D9-06CDF87011EF}" srcOrd="1" destOrd="0" parTransId="{BE4039E4-BD4C-40F4-95EF-E1B219DD936C}" sibTransId="{F1B3DC16-7725-4D6F-A9C6-D6AA61878CB7}"/>
    <dgm:cxn modelId="{686504F0-DF66-4A27-A1FB-DFAFDC4245F6}" srcId="{24C65385-C4F8-420C-BA0D-E95B3717C0AD}" destId="{5DC82808-69F8-4697-8621-8DD294E89FCF}" srcOrd="3" destOrd="0" parTransId="{4DE25B8B-EE60-4188-BF1F-5F3072EA536A}" sibTransId="{B395BD7A-B694-4718-A2F8-98369B0C18DF}"/>
    <dgm:cxn modelId="{C3E10E78-90E7-457E-B187-1E66B839DB81}" type="presParOf" srcId="{502F3942-D9A9-470A-BCE8-6EDE81750273}" destId="{4330A15D-6F40-4E5F-8BD6-1870DB437ECC}" srcOrd="0" destOrd="0" presId="urn:microsoft.com/office/officeart/2018/2/layout/IconLabelList"/>
    <dgm:cxn modelId="{9BEC54FB-C400-4EF5-A2EB-CBF0570A7B62}" type="presParOf" srcId="{4330A15D-6F40-4E5F-8BD6-1870DB437ECC}" destId="{F1D0E615-8B5F-43C4-A944-3F59DF6F9A46}" srcOrd="0" destOrd="0" presId="urn:microsoft.com/office/officeart/2018/2/layout/IconLabelList"/>
    <dgm:cxn modelId="{56E29121-55EA-4F6B-8B14-5B0A2C7FE417}" type="presParOf" srcId="{4330A15D-6F40-4E5F-8BD6-1870DB437ECC}" destId="{3F1BA2A3-4840-4124-80E9-E00FBC21E61F}" srcOrd="1" destOrd="0" presId="urn:microsoft.com/office/officeart/2018/2/layout/IconLabelList"/>
    <dgm:cxn modelId="{11A5C090-7562-4CC5-9D42-455857FE1610}" type="presParOf" srcId="{4330A15D-6F40-4E5F-8BD6-1870DB437ECC}" destId="{29A5D7CC-D668-42FF-9633-7A4473FAB0EB}" srcOrd="2" destOrd="0" presId="urn:microsoft.com/office/officeart/2018/2/layout/IconLabelList"/>
    <dgm:cxn modelId="{2D312E7B-F79A-4217-A605-7AEABE8A2027}" type="presParOf" srcId="{502F3942-D9A9-470A-BCE8-6EDE81750273}" destId="{F40B051F-16B4-4C54-82A0-D312AADC9A05}" srcOrd="1" destOrd="0" presId="urn:microsoft.com/office/officeart/2018/2/layout/IconLabelList"/>
    <dgm:cxn modelId="{9E67CC89-CCB5-4F02-B9B1-F1F998F429BA}" type="presParOf" srcId="{502F3942-D9A9-470A-BCE8-6EDE81750273}" destId="{9B218D6A-B0A3-43D6-AC87-D120D0C6FDC9}" srcOrd="2" destOrd="0" presId="urn:microsoft.com/office/officeart/2018/2/layout/IconLabelList"/>
    <dgm:cxn modelId="{249B18B6-4F8D-48A1-BE75-DF60E4521B37}" type="presParOf" srcId="{9B218D6A-B0A3-43D6-AC87-D120D0C6FDC9}" destId="{B7AF6645-66F0-453A-B1C7-C9C50B4579CE}" srcOrd="0" destOrd="0" presId="urn:microsoft.com/office/officeart/2018/2/layout/IconLabelList"/>
    <dgm:cxn modelId="{1352F83A-2F4F-4835-8C79-E8EEFB433D6E}" type="presParOf" srcId="{9B218D6A-B0A3-43D6-AC87-D120D0C6FDC9}" destId="{52A3A307-1543-46D0-9130-FD9EB70B5B57}" srcOrd="1" destOrd="0" presId="urn:microsoft.com/office/officeart/2018/2/layout/IconLabelList"/>
    <dgm:cxn modelId="{765E7BD6-9914-4613-BFEF-C640A2357DBE}" type="presParOf" srcId="{9B218D6A-B0A3-43D6-AC87-D120D0C6FDC9}" destId="{F7E245C8-D2A0-441D-B648-A4C78367E1C1}" srcOrd="2" destOrd="0" presId="urn:microsoft.com/office/officeart/2018/2/layout/IconLabelList"/>
    <dgm:cxn modelId="{A2E3B039-A5DC-46FB-B3A2-DB7D0D0E8ADE}" type="presParOf" srcId="{502F3942-D9A9-470A-BCE8-6EDE81750273}" destId="{CAE9F75C-2265-409B-903A-E938B8E840D6}" srcOrd="3" destOrd="0" presId="urn:microsoft.com/office/officeart/2018/2/layout/IconLabelList"/>
    <dgm:cxn modelId="{C342F899-77A7-43D7-B1C7-45BC9A7B6DC9}" type="presParOf" srcId="{502F3942-D9A9-470A-BCE8-6EDE81750273}" destId="{4BBD7AE2-F8ED-4848-98EB-15618215CBEB}" srcOrd="4" destOrd="0" presId="urn:microsoft.com/office/officeart/2018/2/layout/IconLabelList"/>
    <dgm:cxn modelId="{4A5E46DD-62EE-40FD-B708-66C494831EDF}" type="presParOf" srcId="{4BBD7AE2-F8ED-4848-98EB-15618215CBEB}" destId="{7997547E-4013-4D1A-87CC-E9D2E97D6C62}" srcOrd="0" destOrd="0" presId="urn:microsoft.com/office/officeart/2018/2/layout/IconLabelList"/>
    <dgm:cxn modelId="{A97A7DDC-0AA1-4248-8238-8EEDBF41D766}" type="presParOf" srcId="{4BBD7AE2-F8ED-4848-98EB-15618215CBEB}" destId="{39DC9A9A-1FD6-4406-8484-CF168DDC2B3E}" srcOrd="1" destOrd="0" presId="urn:microsoft.com/office/officeart/2018/2/layout/IconLabelList"/>
    <dgm:cxn modelId="{B4741E87-79AF-4C4B-83C6-0DF25E512A91}" type="presParOf" srcId="{4BBD7AE2-F8ED-4848-98EB-15618215CBEB}" destId="{22C9D9AC-981F-470F-B4C3-7BB1BC6C3926}" srcOrd="2" destOrd="0" presId="urn:microsoft.com/office/officeart/2018/2/layout/IconLabelList"/>
    <dgm:cxn modelId="{96F6EFA8-3EE3-43AD-9C40-B909D26600AB}" type="presParOf" srcId="{502F3942-D9A9-470A-BCE8-6EDE81750273}" destId="{C0D990A5-D381-4422-B3D1-CD8A5F0BE6F7}" srcOrd="5" destOrd="0" presId="urn:microsoft.com/office/officeart/2018/2/layout/IconLabelList"/>
    <dgm:cxn modelId="{2BE28A3E-05D5-454C-8B4C-34CA77B02B75}" type="presParOf" srcId="{502F3942-D9A9-470A-BCE8-6EDE81750273}" destId="{F7CCA773-808A-4030-8583-79FEEEE4B7F1}" srcOrd="6" destOrd="0" presId="urn:microsoft.com/office/officeart/2018/2/layout/IconLabelList"/>
    <dgm:cxn modelId="{57AD7BEC-DA0D-454D-B9A4-0F4E15D61715}" type="presParOf" srcId="{F7CCA773-808A-4030-8583-79FEEEE4B7F1}" destId="{0A51A1AB-771B-40AF-854D-4E8F05F1A7E6}" srcOrd="0" destOrd="0" presId="urn:microsoft.com/office/officeart/2018/2/layout/IconLabelList"/>
    <dgm:cxn modelId="{D3281F80-D72F-4ABF-89D3-41FD0CE23CE0}" type="presParOf" srcId="{F7CCA773-808A-4030-8583-79FEEEE4B7F1}" destId="{FCB9A379-4960-4547-B0C2-D75974AA6E00}" srcOrd="1" destOrd="0" presId="urn:microsoft.com/office/officeart/2018/2/layout/IconLabelList"/>
    <dgm:cxn modelId="{AB0EA67B-BD7E-41F2-AE99-939EFB76F1C4}" type="presParOf" srcId="{F7CCA773-808A-4030-8583-79FEEEE4B7F1}" destId="{EA760D3B-D4D1-45DE-B950-E9BA171CE84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34E0F12-B584-40E3-8DD7-C172AA59C3D5}" type="doc">
      <dgm:prSet loTypeId="urn:microsoft.com/office/officeart/2005/8/layout/arrow5" loCatId="relationship" qsTypeId="urn:microsoft.com/office/officeart/2005/8/quickstyle/simple2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B3215919-D9A6-40EB-A48A-28CAFD78C97C}">
      <dgm:prSet/>
      <dgm:spPr/>
      <dgm:t>
        <a:bodyPr/>
        <a:lstStyle/>
        <a:p>
          <a:r>
            <a:rPr lang="pt-BR"/>
            <a:t>Somos um motor de Integração com dashboard maneiro;</a:t>
          </a:r>
          <a:endParaRPr lang="en-US"/>
        </a:p>
      </dgm:t>
    </dgm:pt>
    <dgm:pt modelId="{2EBA721D-FBE6-423D-8770-C4EF2F5CB4B5}" type="parTrans" cxnId="{143BD281-2C6C-496A-A616-948A28F681ED}">
      <dgm:prSet/>
      <dgm:spPr/>
      <dgm:t>
        <a:bodyPr/>
        <a:lstStyle/>
        <a:p>
          <a:endParaRPr lang="en-US"/>
        </a:p>
      </dgm:t>
    </dgm:pt>
    <dgm:pt modelId="{F2031960-D004-4464-82AF-0501C1330070}" type="sibTrans" cxnId="{143BD281-2C6C-496A-A616-948A28F681ED}">
      <dgm:prSet/>
      <dgm:spPr/>
      <dgm:t>
        <a:bodyPr/>
        <a:lstStyle/>
        <a:p>
          <a:endParaRPr lang="en-US"/>
        </a:p>
      </dgm:t>
    </dgm:pt>
    <dgm:pt modelId="{383AA8AB-5999-44F4-B2D8-E3892C098EA8}">
      <dgm:prSet/>
      <dgm:spPr/>
      <dgm:t>
        <a:bodyPr/>
        <a:lstStyle/>
        <a:p>
          <a:r>
            <a:rPr lang="pt-BR"/>
            <a:t>Cliente não se preocupará com realizar importações ou integrações;</a:t>
          </a:r>
          <a:endParaRPr lang="en-US"/>
        </a:p>
      </dgm:t>
    </dgm:pt>
    <dgm:pt modelId="{62A49EFA-857E-4BF8-B045-589451E44AED}" type="parTrans" cxnId="{3DA34775-7BCB-4331-AD57-5B49779EC630}">
      <dgm:prSet/>
      <dgm:spPr/>
      <dgm:t>
        <a:bodyPr/>
        <a:lstStyle/>
        <a:p>
          <a:endParaRPr lang="en-US"/>
        </a:p>
      </dgm:t>
    </dgm:pt>
    <dgm:pt modelId="{D72F3DAA-3FFC-429A-967C-53B0A1776494}" type="sibTrans" cxnId="{3DA34775-7BCB-4331-AD57-5B49779EC630}">
      <dgm:prSet/>
      <dgm:spPr/>
      <dgm:t>
        <a:bodyPr/>
        <a:lstStyle/>
        <a:p>
          <a:endParaRPr lang="en-US"/>
        </a:p>
      </dgm:t>
    </dgm:pt>
    <dgm:pt modelId="{456EED87-AE71-47EF-A343-B612F3DF4299}">
      <dgm:prSet/>
      <dgm:spPr/>
      <dgm:t>
        <a:bodyPr/>
        <a:lstStyle/>
        <a:p>
          <a:r>
            <a:rPr lang="pt-BR"/>
            <a:t>Experiencia simplificada ao cliente. S3F pensa nos melhores prazos pelo empresário;</a:t>
          </a:r>
          <a:endParaRPr lang="en-US"/>
        </a:p>
      </dgm:t>
    </dgm:pt>
    <dgm:pt modelId="{C4054791-1172-45EC-9291-EE4EAC33BADA}" type="parTrans" cxnId="{21B94F8A-F1FD-4581-8FBB-2B00449EAC80}">
      <dgm:prSet/>
      <dgm:spPr/>
      <dgm:t>
        <a:bodyPr/>
        <a:lstStyle/>
        <a:p>
          <a:endParaRPr lang="en-US"/>
        </a:p>
      </dgm:t>
    </dgm:pt>
    <dgm:pt modelId="{208A2C6A-EE2D-47A5-9226-C2F365955822}" type="sibTrans" cxnId="{21B94F8A-F1FD-4581-8FBB-2B00449EAC80}">
      <dgm:prSet/>
      <dgm:spPr/>
      <dgm:t>
        <a:bodyPr/>
        <a:lstStyle/>
        <a:p>
          <a:endParaRPr lang="en-US"/>
        </a:p>
      </dgm:t>
    </dgm:pt>
    <dgm:pt modelId="{47D637EC-32FE-4C2E-AB98-928A0CE38795}" type="pres">
      <dgm:prSet presAssocID="{734E0F12-B584-40E3-8DD7-C172AA59C3D5}" presName="diagram" presStyleCnt="0">
        <dgm:presLayoutVars>
          <dgm:dir/>
          <dgm:resizeHandles val="exact"/>
        </dgm:presLayoutVars>
      </dgm:prSet>
      <dgm:spPr/>
    </dgm:pt>
    <dgm:pt modelId="{03C64321-8B27-432F-B716-583DFB3372FA}" type="pres">
      <dgm:prSet presAssocID="{B3215919-D9A6-40EB-A48A-28CAFD78C97C}" presName="arrow" presStyleLbl="node1" presStyleIdx="0" presStyleCnt="3">
        <dgm:presLayoutVars>
          <dgm:bulletEnabled val="1"/>
        </dgm:presLayoutVars>
      </dgm:prSet>
      <dgm:spPr/>
    </dgm:pt>
    <dgm:pt modelId="{2D467B97-26AE-47D9-B799-99B54C653B2E}" type="pres">
      <dgm:prSet presAssocID="{383AA8AB-5999-44F4-B2D8-E3892C098EA8}" presName="arrow" presStyleLbl="node1" presStyleIdx="1" presStyleCnt="3">
        <dgm:presLayoutVars>
          <dgm:bulletEnabled val="1"/>
        </dgm:presLayoutVars>
      </dgm:prSet>
      <dgm:spPr/>
    </dgm:pt>
    <dgm:pt modelId="{3ECBC50F-E005-4C71-993A-DF01C0731F5C}" type="pres">
      <dgm:prSet presAssocID="{456EED87-AE71-47EF-A343-B612F3DF4299}" presName="arrow" presStyleLbl="node1" presStyleIdx="2" presStyleCnt="3">
        <dgm:presLayoutVars>
          <dgm:bulletEnabled val="1"/>
        </dgm:presLayoutVars>
      </dgm:prSet>
      <dgm:spPr/>
    </dgm:pt>
  </dgm:ptLst>
  <dgm:cxnLst>
    <dgm:cxn modelId="{B0EB0907-0BDF-4966-8DD6-329FFBD21499}" type="presOf" srcId="{456EED87-AE71-47EF-A343-B612F3DF4299}" destId="{3ECBC50F-E005-4C71-993A-DF01C0731F5C}" srcOrd="0" destOrd="0" presId="urn:microsoft.com/office/officeart/2005/8/layout/arrow5"/>
    <dgm:cxn modelId="{3DA34775-7BCB-4331-AD57-5B49779EC630}" srcId="{734E0F12-B584-40E3-8DD7-C172AA59C3D5}" destId="{383AA8AB-5999-44F4-B2D8-E3892C098EA8}" srcOrd="1" destOrd="0" parTransId="{62A49EFA-857E-4BF8-B045-589451E44AED}" sibTransId="{D72F3DAA-3FFC-429A-967C-53B0A1776494}"/>
    <dgm:cxn modelId="{143BD281-2C6C-496A-A616-948A28F681ED}" srcId="{734E0F12-B584-40E3-8DD7-C172AA59C3D5}" destId="{B3215919-D9A6-40EB-A48A-28CAFD78C97C}" srcOrd="0" destOrd="0" parTransId="{2EBA721D-FBE6-423D-8770-C4EF2F5CB4B5}" sibTransId="{F2031960-D004-4464-82AF-0501C1330070}"/>
    <dgm:cxn modelId="{21B94F8A-F1FD-4581-8FBB-2B00449EAC80}" srcId="{734E0F12-B584-40E3-8DD7-C172AA59C3D5}" destId="{456EED87-AE71-47EF-A343-B612F3DF4299}" srcOrd="2" destOrd="0" parTransId="{C4054791-1172-45EC-9291-EE4EAC33BADA}" sibTransId="{208A2C6A-EE2D-47A5-9226-C2F365955822}"/>
    <dgm:cxn modelId="{7DEFA398-468A-46D8-82BF-3C97D86488D2}" type="presOf" srcId="{B3215919-D9A6-40EB-A48A-28CAFD78C97C}" destId="{03C64321-8B27-432F-B716-583DFB3372FA}" srcOrd="0" destOrd="0" presId="urn:microsoft.com/office/officeart/2005/8/layout/arrow5"/>
    <dgm:cxn modelId="{F3A533CF-A9DB-4F76-8408-078FD5440EC2}" type="presOf" srcId="{734E0F12-B584-40E3-8DD7-C172AA59C3D5}" destId="{47D637EC-32FE-4C2E-AB98-928A0CE38795}" srcOrd="0" destOrd="0" presId="urn:microsoft.com/office/officeart/2005/8/layout/arrow5"/>
    <dgm:cxn modelId="{F03174FB-EE8F-4251-B48B-59F5652C9056}" type="presOf" srcId="{383AA8AB-5999-44F4-B2D8-E3892C098EA8}" destId="{2D467B97-26AE-47D9-B799-99B54C653B2E}" srcOrd="0" destOrd="0" presId="urn:microsoft.com/office/officeart/2005/8/layout/arrow5"/>
    <dgm:cxn modelId="{C04504D4-2544-4AB5-9CA0-5A61F57168F4}" type="presParOf" srcId="{47D637EC-32FE-4C2E-AB98-928A0CE38795}" destId="{03C64321-8B27-432F-B716-583DFB3372FA}" srcOrd="0" destOrd="0" presId="urn:microsoft.com/office/officeart/2005/8/layout/arrow5"/>
    <dgm:cxn modelId="{3B331C3F-FD57-4312-AE94-8E6C8703CA51}" type="presParOf" srcId="{47D637EC-32FE-4C2E-AB98-928A0CE38795}" destId="{2D467B97-26AE-47D9-B799-99B54C653B2E}" srcOrd="1" destOrd="0" presId="urn:microsoft.com/office/officeart/2005/8/layout/arrow5"/>
    <dgm:cxn modelId="{2FA4B2C7-71FA-4C47-9D0B-C23525DB1A2E}" type="presParOf" srcId="{47D637EC-32FE-4C2E-AB98-928A0CE38795}" destId="{3ECBC50F-E005-4C71-993A-DF01C0731F5C}" srcOrd="2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464432-E87B-4973-B85F-9ECA08E439D4}">
      <dsp:nvSpPr>
        <dsp:cNvPr id="0" name=""/>
        <dsp:cNvSpPr/>
      </dsp:nvSpPr>
      <dsp:spPr>
        <a:xfrm>
          <a:off x="0" y="67949"/>
          <a:ext cx="6400800" cy="16497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 err="1"/>
            <a:t>Pagamentos</a:t>
          </a:r>
          <a:r>
            <a:rPr lang="en-US" sz="3000" b="1" kern="1200" dirty="0"/>
            <a:t> e </a:t>
          </a:r>
          <a:r>
            <a:rPr lang="en-US" sz="3000" b="1" kern="1200" dirty="0" err="1"/>
            <a:t>recebimentos</a:t>
          </a:r>
          <a:r>
            <a:rPr lang="en-US" sz="3000" b="1" kern="1200" dirty="0"/>
            <a:t> </a:t>
          </a:r>
          <a:r>
            <a:rPr lang="en-US" sz="3000" kern="1200" dirty="0" err="1"/>
            <a:t>são</a:t>
          </a:r>
          <a:r>
            <a:rPr lang="en-US" sz="3000" kern="1200" dirty="0"/>
            <a:t> </a:t>
          </a:r>
          <a:r>
            <a:rPr lang="en-US" sz="3000" kern="1200" dirty="0" err="1"/>
            <a:t>partes</a:t>
          </a:r>
          <a:r>
            <a:rPr lang="en-US" sz="3000" kern="1200" dirty="0"/>
            <a:t> </a:t>
          </a:r>
          <a:r>
            <a:rPr lang="en-US" sz="3000" kern="1200" dirty="0" err="1"/>
            <a:t>essenciais</a:t>
          </a:r>
          <a:r>
            <a:rPr lang="en-US" sz="3000" kern="1200" dirty="0"/>
            <a:t> para </a:t>
          </a:r>
          <a:r>
            <a:rPr lang="en-US" sz="3000" kern="1200" dirty="0" err="1"/>
            <a:t>definir</a:t>
          </a:r>
          <a:r>
            <a:rPr lang="en-US" sz="3000" kern="1200" dirty="0"/>
            <a:t> a </a:t>
          </a:r>
          <a:r>
            <a:rPr lang="en-US" sz="3000" kern="1200" dirty="0" err="1"/>
            <a:t>saúde</a:t>
          </a:r>
          <a:r>
            <a:rPr lang="en-US" sz="3000" kern="1200" dirty="0"/>
            <a:t> </a:t>
          </a:r>
          <a:r>
            <a:rPr lang="en-US" sz="3000" kern="1200" dirty="0" err="1"/>
            <a:t>financeira</a:t>
          </a:r>
          <a:r>
            <a:rPr lang="en-US" sz="3000" kern="1200" dirty="0"/>
            <a:t> das </a:t>
          </a:r>
          <a:r>
            <a:rPr lang="en-US" sz="3000" kern="1200" dirty="0" err="1"/>
            <a:t>empresas</a:t>
          </a:r>
          <a:endParaRPr lang="en-US" sz="3000" kern="1200" dirty="0"/>
        </a:p>
      </dsp:txBody>
      <dsp:txXfrm>
        <a:off x="80532" y="148481"/>
        <a:ext cx="6239736" cy="1488636"/>
      </dsp:txXfrm>
    </dsp:sp>
    <dsp:sp modelId="{6346D318-CAF6-493D-85A7-FCCCB3118FF5}">
      <dsp:nvSpPr>
        <dsp:cNvPr id="0" name=""/>
        <dsp:cNvSpPr/>
      </dsp:nvSpPr>
      <dsp:spPr>
        <a:xfrm>
          <a:off x="0" y="1804049"/>
          <a:ext cx="6400800" cy="16497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Empresas</a:t>
          </a:r>
          <a:r>
            <a:rPr lang="en-US" sz="3000" kern="1200" dirty="0"/>
            <a:t> </a:t>
          </a:r>
          <a:r>
            <a:rPr lang="en-US" sz="3000" kern="1200" dirty="0" err="1"/>
            <a:t>sem</a:t>
          </a:r>
          <a:r>
            <a:rPr lang="en-US" sz="3000" kern="1200" dirty="0"/>
            <a:t> </a:t>
          </a:r>
          <a:r>
            <a:rPr lang="en-US" sz="3000" kern="1200" dirty="0" err="1"/>
            <a:t>controle</a:t>
          </a:r>
          <a:r>
            <a:rPr lang="en-US" sz="3000" kern="1200" dirty="0"/>
            <a:t> do </a:t>
          </a:r>
          <a:r>
            <a:rPr lang="en-US" sz="3000" kern="1200" dirty="0" err="1"/>
            <a:t>Fluxo</a:t>
          </a:r>
          <a:r>
            <a:rPr lang="en-US" sz="3000" kern="1200" dirty="0"/>
            <a:t> de Caixa </a:t>
          </a:r>
          <a:r>
            <a:rPr lang="en-US" sz="3000" b="1" kern="1200" dirty="0" err="1"/>
            <a:t>costumam</a:t>
          </a:r>
          <a:r>
            <a:rPr lang="en-US" sz="3000" b="1" kern="1200" dirty="0"/>
            <a:t> </a:t>
          </a:r>
          <a:r>
            <a:rPr lang="en-US" sz="3000" b="1" kern="1200" dirty="0" err="1"/>
            <a:t>antecipar</a:t>
          </a:r>
          <a:r>
            <a:rPr lang="en-US" sz="3000" b="1" kern="1200" dirty="0"/>
            <a:t> </a:t>
          </a:r>
          <a:r>
            <a:rPr lang="en-US" sz="3000" b="1" kern="1200" dirty="0" err="1"/>
            <a:t>mais</a:t>
          </a:r>
          <a:r>
            <a:rPr lang="en-US" sz="3000" b="1" kern="1200" dirty="0"/>
            <a:t> </a:t>
          </a:r>
          <a:r>
            <a:rPr lang="en-US" sz="3000" b="1" kern="1200" dirty="0" err="1"/>
            <a:t>recebíveis</a:t>
          </a:r>
          <a:endParaRPr lang="en-US" sz="3000" b="1" kern="1200" dirty="0"/>
        </a:p>
      </dsp:txBody>
      <dsp:txXfrm>
        <a:off x="80532" y="1884581"/>
        <a:ext cx="6239736" cy="1488636"/>
      </dsp:txXfrm>
    </dsp:sp>
    <dsp:sp modelId="{B5D8FAE1-D219-432E-87A6-E5421CF675B5}">
      <dsp:nvSpPr>
        <dsp:cNvPr id="0" name=""/>
        <dsp:cNvSpPr/>
      </dsp:nvSpPr>
      <dsp:spPr>
        <a:xfrm>
          <a:off x="0" y="3540150"/>
          <a:ext cx="6400800" cy="16497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Não existe uma maneira simples de </a:t>
          </a:r>
          <a:r>
            <a:rPr lang="pt-BR" sz="3000" b="1" kern="1200" dirty="0"/>
            <a:t>visualizar o fluxo de caixa</a:t>
          </a:r>
          <a:endParaRPr lang="en-US" sz="3000" b="1" kern="1200" dirty="0"/>
        </a:p>
      </dsp:txBody>
      <dsp:txXfrm>
        <a:off x="80532" y="3620682"/>
        <a:ext cx="6239736" cy="14886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33AC31-CC2E-422F-B81C-5538A014E2C7}">
      <dsp:nvSpPr>
        <dsp:cNvPr id="0" name=""/>
        <dsp:cNvSpPr/>
      </dsp:nvSpPr>
      <dsp:spPr>
        <a:xfrm>
          <a:off x="0" y="3569039"/>
          <a:ext cx="5029199" cy="7808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rtlCol="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kern="1200" dirty="0"/>
            <a:t>↓ Desconto duplicatas ↓</a:t>
          </a:r>
        </a:p>
      </dsp:txBody>
      <dsp:txXfrm>
        <a:off x="0" y="3569039"/>
        <a:ext cx="5029199" cy="780818"/>
      </dsp:txXfrm>
    </dsp:sp>
    <dsp:sp modelId="{A5075BC3-A7F6-4012-B2ED-B612B317D082}">
      <dsp:nvSpPr>
        <dsp:cNvPr id="0" name=""/>
        <dsp:cNvSpPr/>
      </dsp:nvSpPr>
      <dsp:spPr>
        <a:xfrm rot="10800000">
          <a:off x="0" y="2379853"/>
          <a:ext cx="5029199" cy="120089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rtlCol="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kern="1200" dirty="0"/>
            <a:t>☻Melhores aplicações</a:t>
          </a:r>
        </a:p>
      </dsp:txBody>
      <dsp:txXfrm rot="10800000">
        <a:off x="0" y="2379853"/>
        <a:ext cx="5029199" cy="780308"/>
      </dsp:txXfrm>
    </dsp:sp>
    <dsp:sp modelId="{815D7B36-D9B4-4F76-9319-410A8009BDEE}">
      <dsp:nvSpPr>
        <dsp:cNvPr id="0" name=""/>
        <dsp:cNvSpPr/>
      </dsp:nvSpPr>
      <dsp:spPr>
        <a:xfrm rot="10800000">
          <a:off x="0" y="1190666"/>
          <a:ext cx="5029199" cy="120089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rtlCol="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kern="1200" dirty="0"/>
            <a:t>Relatórios simples</a:t>
          </a:r>
        </a:p>
      </dsp:txBody>
      <dsp:txXfrm rot="10800000">
        <a:off x="0" y="1190666"/>
        <a:ext cx="5029199" cy="780308"/>
      </dsp:txXfrm>
    </dsp:sp>
    <dsp:sp modelId="{EE085AE2-0BAE-43D4-8E55-EC17D99C88DA}">
      <dsp:nvSpPr>
        <dsp:cNvPr id="0" name=""/>
        <dsp:cNvSpPr/>
      </dsp:nvSpPr>
      <dsp:spPr>
        <a:xfrm rot="10800000">
          <a:off x="0" y="21498"/>
          <a:ext cx="5029199" cy="120089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rtlCol="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kern="1200" noProof="0" dirty="0"/>
            <a:t>Prazos de pagamento</a:t>
          </a:r>
        </a:p>
      </dsp:txBody>
      <dsp:txXfrm rot="10800000">
        <a:off x="0" y="21498"/>
        <a:ext cx="5029199" cy="7803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33AC31-CC2E-422F-B81C-5538A014E2C7}">
      <dsp:nvSpPr>
        <dsp:cNvPr id="0" name=""/>
        <dsp:cNvSpPr/>
      </dsp:nvSpPr>
      <dsp:spPr>
        <a:xfrm>
          <a:off x="0" y="3569039"/>
          <a:ext cx="5029199" cy="7808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rtlCol="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kern="1200" dirty="0"/>
            <a:t>↓ Desconto duplicatas ↓</a:t>
          </a:r>
        </a:p>
      </dsp:txBody>
      <dsp:txXfrm>
        <a:off x="0" y="3569039"/>
        <a:ext cx="5029199" cy="780818"/>
      </dsp:txXfrm>
    </dsp:sp>
    <dsp:sp modelId="{A5075BC3-A7F6-4012-B2ED-B612B317D082}">
      <dsp:nvSpPr>
        <dsp:cNvPr id="0" name=""/>
        <dsp:cNvSpPr/>
      </dsp:nvSpPr>
      <dsp:spPr>
        <a:xfrm rot="10800000">
          <a:off x="0" y="2379853"/>
          <a:ext cx="5029199" cy="120089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rtlCol="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kern="1200" dirty="0"/>
            <a:t>☻Melhores aplicações</a:t>
          </a:r>
        </a:p>
      </dsp:txBody>
      <dsp:txXfrm rot="10800000">
        <a:off x="0" y="2379853"/>
        <a:ext cx="5029199" cy="780308"/>
      </dsp:txXfrm>
    </dsp:sp>
    <dsp:sp modelId="{815D7B36-D9B4-4F76-9319-410A8009BDEE}">
      <dsp:nvSpPr>
        <dsp:cNvPr id="0" name=""/>
        <dsp:cNvSpPr/>
      </dsp:nvSpPr>
      <dsp:spPr>
        <a:xfrm rot="10800000">
          <a:off x="0" y="1190666"/>
          <a:ext cx="5029199" cy="120089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rtlCol="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kern="1200" dirty="0"/>
            <a:t>Relatórios simples</a:t>
          </a:r>
        </a:p>
      </dsp:txBody>
      <dsp:txXfrm rot="10800000">
        <a:off x="0" y="1190666"/>
        <a:ext cx="5029199" cy="780308"/>
      </dsp:txXfrm>
    </dsp:sp>
    <dsp:sp modelId="{EE085AE2-0BAE-43D4-8E55-EC17D99C88DA}">
      <dsp:nvSpPr>
        <dsp:cNvPr id="0" name=""/>
        <dsp:cNvSpPr/>
      </dsp:nvSpPr>
      <dsp:spPr>
        <a:xfrm rot="10800000">
          <a:off x="0" y="21498"/>
          <a:ext cx="5029199" cy="120089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rtlCol="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kern="1200" noProof="0" dirty="0"/>
            <a:t>Prazos de pagamento</a:t>
          </a:r>
        </a:p>
      </dsp:txBody>
      <dsp:txXfrm rot="10800000">
        <a:off x="0" y="21498"/>
        <a:ext cx="5029199" cy="7803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D0E615-8B5F-43C4-A944-3F59DF6F9A46}">
      <dsp:nvSpPr>
        <dsp:cNvPr id="0" name=""/>
        <dsp:cNvSpPr/>
      </dsp:nvSpPr>
      <dsp:spPr>
        <a:xfrm>
          <a:off x="1504265" y="393090"/>
          <a:ext cx="939397" cy="9393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A5D7CC-D668-42FF-9633-7A4473FAB0EB}">
      <dsp:nvSpPr>
        <dsp:cNvPr id="0" name=""/>
        <dsp:cNvSpPr/>
      </dsp:nvSpPr>
      <dsp:spPr>
        <a:xfrm>
          <a:off x="930189" y="1647956"/>
          <a:ext cx="20875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/>
            <a:t>Motor de busca nas fontes</a:t>
          </a:r>
          <a:endParaRPr lang="en-US" sz="1500" kern="1200"/>
        </a:p>
      </dsp:txBody>
      <dsp:txXfrm>
        <a:off x="930189" y="1647956"/>
        <a:ext cx="2087550" cy="720000"/>
      </dsp:txXfrm>
    </dsp:sp>
    <dsp:sp modelId="{B7AF6645-66F0-453A-B1C7-C9C50B4579CE}">
      <dsp:nvSpPr>
        <dsp:cNvPr id="0" name=""/>
        <dsp:cNvSpPr/>
      </dsp:nvSpPr>
      <dsp:spPr>
        <a:xfrm>
          <a:off x="3957136" y="393090"/>
          <a:ext cx="939397" cy="9393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E245C8-D2A0-441D-B648-A4C78367E1C1}">
      <dsp:nvSpPr>
        <dsp:cNvPr id="0" name=""/>
        <dsp:cNvSpPr/>
      </dsp:nvSpPr>
      <dsp:spPr>
        <a:xfrm>
          <a:off x="3383060" y="1647956"/>
          <a:ext cx="20875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/>
            <a:t>Autonomia aos usuários, com visões do negócio editáveis;</a:t>
          </a:r>
          <a:endParaRPr lang="en-US" sz="1500" kern="1200"/>
        </a:p>
      </dsp:txBody>
      <dsp:txXfrm>
        <a:off x="3383060" y="1647956"/>
        <a:ext cx="2087550" cy="720000"/>
      </dsp:txXfrm>
    </dsp:sp>
    <dsp:sp modelId="{7997547E-4013-4D1A-87CC-E9D2E97D6C62}">
      <dsp:nvSpPr>
        <dsp:cNvPr id="0" name=""/>
        <dsp:cNvSpPr/>
      </dsp:nvSpPr>
      <dsp:spPr>
        <a:xfrm>
          <a:off x="1504265" y="2889843"/>
          <a:ext cx="939397" cy="9393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C9D9AC-981F-470F-B4C3-7BB1BC6C3926}">
      <dsp:nvSpPr>
        <dsp:cNvPr id="0" name=""/>
        <dsp:cNvSpPr/>
      </dsp:nvSpPr>
      <dsp:spPr>
        <a:xfrm>
          <a:off x="930189" y="4144709"/>
          <a:ext cx="20875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/>
            <a:t>Informações consistentes com constante atualização;</a:t>
          </a:r>
          <a:endParaRPr lang="en-US" sz="1500" kern="1200"/>
        </a:p>
      </dsp:txBody>
      <dsp:txXfrm>
        <a:off x="930189" y="4144709"/>
        <a:ext cx="2087550" cy="720000"/>
      </dsp:txXfrm>
    </dsp:sp>
    <dsp:sp modelId="{0A51A1AB-771B-40AF-854D-4E8F05F1A7E6}">
      <dsp:nvSpPr>
        <dsp:cNvPr id="0" name=""/>
        <dsp:cNvSpPr/>
      </dsp:nvSpPr>
      <dsp:spPr>
        <a:xfrm>
          <a:off x="3957136" y="2889843"/>
          <a:ext cx="939397" cy="93939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760D3B-D4D1-45DE-B950-E9BA171CE84B}">
      <dsp:nvSpPr>
        <dsp:cNvPr id="0" name=""/>
        <dsp:cNvSpPr/>
      </dsp:nvSpPr>
      <dsp:spPr>
        <a:xfrm>
          <a:off x="3383060" y="4144709"/>
          <a:ext cx="20875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/>
            <a:t>Negociação de compras e vendas nas mãos;</a:t>
          </a:r>
          <a:endParaRPr lang="en-US" sz="1500" kern="1200"/>
        </a:p>
      </dsp:txBody>
      <dsp:txXfrm>
        <a:off x="3383060" y="4144709"/>
        <a:ext cx="208755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C64321-8B27-432F-B716-583DFB3372FA}">
      <dsp:nvSpPr>
        <dsp:cNvPr id="0" name=""/>
        <dsp:cNvSpPr/>
      </dsp:nvSpPr>
      <dsp:spPr>
        <a:xfrm>
          <a:off x="1427968" y="909"/>
          <a:ext cx="2173262" cy="2173262"/>
        </a:xfrm>
        <a:prstGeom prst="downArrow">
          <a:avLst>
            <a:gd name="adj1" fmla="val 50000"/>
            <a:gd name="adj2" fmla="val 3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/>
            <a:t>Somos um motor de Integração com dashboard maneiro;</a:t>
          </a:r>
          <a:endParaRPr lang="en-US" sz="1300" kern="1200"/>
        </a:p>
      </dsp:txBody>
      <dsp:txXfrm>
        <a:off x="1971284" y="909"/>
        <a:ext cx="1086631" cy="1792941"/>
      </dsp:txXfrm>
    </dsp:sp>
    <dsp:sp modelId="{2D467B97-26AE-47D9-B799-99B54C653B2E}">
      <dsp:nvSpPr>
        <dsp:cNvPr id="0" name=""/>
        <dsp:cNvSpPr/>
      </dsp:nvSpPr>
      <dsp:spPr>
        <a:xfrm rot="7200000">
          <a:off x="2684431" y="2177166"/>
          <a:ext cx="2173262" cy="2173262"/>
        </a:xfrm>
        <a:prstGeom prst="downArrow">
          <a:avLst>
            <a:gd name="adj1" fmla="val 50000"/>
            <a:gd name="adj2" fmla="val 3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/>
            <a:t>Cliente não se preocupará com realizar importações ou integrações;</a:t>
          </a:r>
          <a:endParaRPr lang="en-US" sz="1300" kern="1200"/>
        </a:p>
      </dsp:txBody>
      <dsp:txXfrm rot="-5400000">
        <a:off x="3039275" y="2815562"/>
        <a:ext cx="1792941" cy="1086631"/>
      </dsp:txXfrm>
    </dsp:sp>
    <dsp:sp modelId="{3ECBC50F-E005-4C71-993A-DF01C0731F5C}">
      <dsp:nvSpPr>
        <dsp:cNvPr id="0" name=""/>
        <dsp:cNvSpPr/>
      </dsp:nvSpPr>
      <dsp:spPr>
        <a:xfrm rot="14400000">
          <a:off x="171505" y="2177166"/>
          <a:ext cx="2173262" cy="2173262"/>
        </a:xfrm>
        <a:prstGeom prst="downArrow">
          <a:avLst>
            <a:gd name="adj1" fmla="val 50000"/>
            <a:gd name="adj2" fmla="val 3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/>
            <a:t>Experiencia simplificada ao cliente. S3F pensa nos melhores prazos pelo empresário;</a:t>
          </a:r>
          <a:endParaRPr lang="en-US" sz="1300" kern="1200"/>
        </a:p>
      </dsp:txBody>
      <dsp:txXfrm rot="5400000">
        <a:off x="196981" y="2815561"/>
        <a:ext cx="1792941" cy="10866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04F6491-BCB6-4F9F-B2FA-AA85F9CC1DED}" type="datetime1">
              <a:rPr lang="pt-BR" smtClean="0"/>
              <a:t>10/07/2020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B3C20D7-F8F1-4196-9585-26F31AFC85C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81621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AFD16E5-8584-4ADE-9756-9BF3F1D110FE}" type="datetime1">
              <a:rPr lang="pt-BR" smtClean="0"/>
              <a:t>10/07/2020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AEC444-603B-4F09-9A06-5917518DD90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42551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DAEC444-603B-4F09-9A06-5917518DD901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9154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88314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2908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8406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8406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2219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7464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062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2219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"/>
          <p:cNvSpPr/>
          <p:nvPr/>
        </p:nvSpPr>
        <p:spPr bwMode="invGray">
          <a:xfrm>
            <a:off x="0" y="3936697"/>
            <a:ext cx="12192000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1" y="4114800"/>
            <a:ext cx="10515598" cy="1158446"/>
          </a:xfrm>
        </p:spPr>
        <p:txBody>
          <a:bodyPr rtlCol="0" anchor="b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1" y="5338170"/>
            <a:ext cx="10515598" cy="474836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do subtítulo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0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011DC5-64E4-4D9F-9396-40D041ABB853}" type="datetime1">
              <a:rPr lang="pt-BR" smtClean="0"/>
              <a:t>10/07/2020</a:t>
            </a:fld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755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741693" y="365125"/>
            <a:ext cx="1600200" cy="5811838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534400" cy="5811838"/>
          </a:xfrm>
        </p:spPr>
        <p:txBody>
          <a:bodyPr vert="eaVert"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F754A6-01A6-4024-812A-88A4DE949BCC}" type="datetime1">
              <a:rPr lang="pt-BR" smtClean="0"/>
              <a:t>10/07/2020</a:t>
            </a:fld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025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697C76-2C81-42C1-8EF0-70F1E4E0E8C4}" type="datetime1">
              <a:rPr lang="pt-BR" smtClean="0"/>
              <a:t>10/07/2020</a:t>
            </a:fld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1557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beçalho da Seçã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 bwMode="ltGray">
          <a:xfrm>
            <a:off x="0" y="3276600"/>
            <a:ext cx="12192000" cy="2763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9601200" cy="1838519"/>
          </a:xfrm>
        </p:spPr>
        <p:txBody>
          <a:bodyPr rtlCol="0" anchor="b">
            <a:normAutofit/>
          </a:bodyPr>
          <a:lstStyle>
            <a:lvl1pPr>
              <a:defRPr sz="52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41248" y="5340096"/>
            <a:ext cx="9601200" cy="475488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91735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292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50292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5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B94399-031D-4E95-A551-3197B5796E90}" type="datetime1">
              <a:rPr lang="pt-BR" smtClean="0"/>
              <a:t>10/07/2020</a:t>
            </a:fld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317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0292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14600"/>
            <a:ext cx="5029200" cy="36750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326188" y="1828800"/>
            <a:ext cx="50292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326188" y="2514600"/>
            <a:ext cx="5029200" cy="36750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8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7" name="Espaço Reservado para Dat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7198CC-B2AE-4B96-972E-3492F5906793}" type="datetime1">
              <a:rPr lang="pt-BR" smtClean="0"/>
              <a:t>10/07/2020</a:t>
            </a:fld>
            <a:endParaRPr lang="pt-BR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4799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4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3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EF37A5-6704-4004-8698-6E13E8DCBE44}" type="datetime1">
              <a:rPr lang="pt-BR" smtClean="0"/>
              <a:t>10/07/2020</a:t>
            </a:fld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634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2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4844F7-198C-48B0-BBCA-5B7E09CFC606}" type="datetime1">
              <a:rPr lang="pt-BR" smtClean="0"/>
              <a:t>10/07/2020</a:t>
            </a:fld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730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24800" y="1524000"/>
            <a:ext cx="3429000" cy="1905000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685800"/>
            <a:ext cx="6400800" cy="52578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9000" cy="1828800"/>
          </a:xfrm>
        </p:spPr>
        <p:txBody>
          <a:bodyPr rtlCol="0"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5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E40687-67BE-474D-800A-47EB268B95AE}" type="datetime1">
              <a:rPr lang="pt-BR" smtClean="0"/>
              <a:t>10/07/2020</a:t>
            </a:fld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896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24800" y="1527048"/>
            <a:ext cx="3429000" cy="1901952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838198" y="685800"/>
            <a:ext cx="6400800" cy="5257800"/>
          </a:xfrm>
        </p:spPr>
        <p:txBody>
          <a:bodyPr rtlCol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8999" cy="1828800"/>
          </a:xfrm>
        </p:spPr>
        <p:txBody>
          <a:bodyPr rtlCol="0"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5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4D3837-A981-4DF2-8B27-33ED82ED37E5}" type="datetime1">
              <a:rPr lang="pt-BR" smtClean="0"/>
              <a:t>10/07/2020</a:t>
            </a:fld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2527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 bwMode="invGray">
          <a:xfrm>
            <a:off x="0" y="6492239"/>
            <a:ext cx="12188825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5" name="Espaço Reservado para Rodapé 3"/>
          <p:cNvSpPr>
            <a:spLocks noGrp="1"/>
          </p:cNvSpPr>
          <p:nvPr>
            <p:ph type="ftr" sz="quarter" idx="3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endParaRPr lang="pt-BR" dirty="0"/>
          </a:p>
        </p:txBody>
      </p:sp>
      <p:sp>
        <p:nvSpPr>
          <p:cNvPr id="4" name="Espaço Reservado para Data 4"/>
          <p:cNvSpPr>
            <a:spLocks noGrp="1"/>
          </p:cNvSpPr>
          <p:nvPr>
            <p:ph type="dt" sz="half" idx="2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67B9A71C-AF4A-4C16-989A-8B023D8EA3DE}" type="datetime1">
              <a:rPr lang="pt-BR" smtClean="0"/>
              <a:t>10/07/2020</a:t>
            </a:fld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13333A4-2EF1-4B79-B68C-AB20E66B4822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5871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diagramLayout" Target="../diagrams/layout5.xml"/><Relationship Id="rId7" Type="http://schemas.openxmlformats.org/officeDocument/2006/relationships/image" Target="../media/image13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www.linkedin.com/in/daniela-barros-solucoes-ERP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jpg"/><Relationship Id="rId5" Type="http://schemas.openxmlformats.org/officeDocument/2006/relationships/image" Target="../media/image15.png"/><Relationship Id="rId4" Type="http://schemas.openxmlformats.org/officeDocument/2006/relationships/hyperlink" Target="https://www.linkedin.com/in/camanducci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jpg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.jp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/>
              <a:t>S3F Farol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↑ Te ajudamos a manter seu fluxo de caixa positivo ↑</a:t>
            </a:r>
          </a:p>
        </p:txBody>
      </p:sp>
      <p:pic>
        <p:nvPicPr>
          <p:cNvPr id="6" name="Imagem 5" descr="Uma imagem contendo edifício, desenho&#10;&#10;Descrição gerada automaticamente">
            <a:extLst>
              <a:ext uri="{FF2B5EF4-FFF2-40B4-BE49-F238E27FC236}">
                <a16:creationId xmlns:a16="http://schemas.microsoft.com/office/drawing/2014/main" id="{47AFD15B-4729-431D-97DA-557A834FF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432" y="3933056"/>
            <a:ext cx="1170432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2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D2FC90-374E-45B6-9A8A-9492F4B21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Concorrentes	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5B3430-DF53-499F-9B91-7C6147EA3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Nossos principais concorrentes são softwares de gestão integrada. Tais como:</a:t>
            </a:r>
          </a:p>
          <a:p>
            <a:pPr>
              <a:buFontTx/>
              <a:buChar char="-"/>
            </a:pPr>
            <a:r>
              <a:rPr lang="pt-BR" b="1" dirty="0"/>
              <a:t>TOTVS</a:t>
            </a:r>
            <a:r>
              <a:rPr lang="pt-BR" dirty="0"/>
              <a:t> – ERP Robusto, no entanto caro e requer equipe especializada para operar;</a:t>
            </a:r>
          </a:p>
          <a:p>
            <a:pPr>
              <a:buFontTx/>
              <a:buChar char="-"/>
            </a:pPr>
            <a:r>
              <a:rPr lang="pt-BR" b="1" dirty="0" err="1"/>
              <a:t>Bling</a:t>
            </a:r>
            <a:r>
              <a:rPr lang="pt-BR" dirty="0"/>
              <a:t> – ERP Barato, com muitas ocorrências no Reclame Aqui por bugs;</a:t>
            </a:r>
          </a:p>
          <a:p>
            <a:pPr>
              <a:buFontTx/>
              <a:buChar char="-"/>
            </a:pPr>
            <a:r>
              <a:rPr lang="pt-BR" b="1" dirty="0" err="1"/>
              <a:t>Omie</a:t>
            </a:r>
            <a:r>
              <a:rPr lang="pt-BR" dirty="0"/>
              <a:t> – ERP barato, mais especializado em contábil e fiscal;</a:t>
            </a:r>
          </a:p>
          <a:p>
            <a:pPr>
              <a:buFontTx/>
              <a:buChar char="-"/>
            </a:pPr>
            <a:r>
              <a:rPr lang="pt-BR" b="1" dirty="0"/>
              <a:t>Conta Azul </a:t>
            </a:r>
            <a:r>
              <a:rPr lang="pt-BR" dirty="0"/>
              <a:t>– ERP barato, bem cotado, no entanto o fluxo de caixa é simplificado e não traz situação a longo prazo;</a:t>
            </a:r>
          </a:p>
          <a:p>
            <a:pPr>
              <a:buFontTx/>
              <a:buChar char="-"/>
            </a:pPr>
            <a:r>
              <a:rPr lang="pt-BR" b="1" dirty="0"/>
              <a:t>Planilhas de Excel/ Caderno </a:t>
            </a:r>
            <a:r>
              <a:rPr lang="pt-BR" dirty="0"/>
              <a:t>– Existe uma infinidade de pequenas empresas que ainda controlam seus fluxos, pedidos e contas em planilhas de Excel e cadernos. Queremos chegar nesses clientes =)</a:t>
            </a:r>
          </a:p>
        </p:txBody>
      </p:sp>
      <p:pic>
        <p:nvPicPr>
          <p:cNvPr id="4" name="Imagem 3" descr="Uma imagem contendo edifício, desenho&#10;&#10;Descrição gerada automaticamente">
            <a:extLst>
              <a:ext uri="{FF2B5EF4-FFF2-40B4-BE49-F238E27FC236}">
                <a16:creationId xmlns:a16="http://schemas.microsoft.com/office/drawing/2014/main" id="{CDECC868-7594-4CA3-9918-3B85805DB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560" y="309045"/>
            <a:ext cx="733744" cy="126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6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Nossos diferenciais </a:t>
            </a:r>
            <a:br>
              <a:rPr lang="pt-BR" dirty="0"/>
            </a:br>
            <a:r>
              <a:rPr lang="pt-BR" dirty="0"/>
              <a:t>Porque a S3F é competitiva?</a:t>
            </a:r>
          </a:p>
        </p:txBody>
      </p:sp>
      <p:pic>
        <p:nvPicPr>
          <p:cNvPr id="5" name="Imagem 4" descr="Uma imagem contendo edifício, desenho&#10;&#10;Descrição gerada automaticamente">
            <a:extLst>
              <a:ext uri="{FF2B5EF4-FFF2-40B4-BE49-F238E27FC236}">
                <a16:creationId xmlns:a16="http://schemas.microsoft.com/office/drawing/2014/main" id="{742F1B01-8876-42D7-88DB-BCCF3C684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464" y="3284984"/>
            <a:ext cx="1507286" cy="268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68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95DE73-F4DC-4014-8FC2-7B94B5299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 anchor="b">
            <a:normAutofit/>
          </a:bodyPr>
          <a:lstStyle/>
          <a:p>
            <a:r>
              <a:rPr lang="pt-BR" dirty="0"/>
              <a:t>Por o cliente escolherá a S3F?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B49133F6-9136-4BCB-9A01-5747CE58028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40293816"/>
              </p:ext>
            </p:extLst>
          </p:nvPr>
        </p:nvGraphicFramePr>
        <p:xfrm>
          <a:off x="838200" y="1825625"/>
          <a:ext cx="50292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m 3">
            <a:extLst>
              <a:ext uri="{FF2B5EF4-FFF2-40B4-BE49-F238E27FC236}">
                <a16:creationId xmlns:a16="http://schemas.microsoft.com/office/drawing/2014/main" id="{4616AC4A-2B47-41A4-AB13-8DE0A553A0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0016" y="2348880"/>
            <a:ext cx="5353050" cy="3038475"/>
          </a:xfrm>
          <a:prstGeom prst="rect">
            <a:avLst/>
          </a:prstGeom>
        </p:spPr>
      </p:pic>
      <p:pic>
        <p:nvPicPr>
          <p:cNvPr id="6" name="Imagem 5" descr="Uma imagem contendo edifício, desenho&#10;&#10;Descrição gerada automaticamente">
            <a:extLst>
              <a:ext uri="{FF2B5EF4-FFF2-40B4-BE49-F238E27FC236}">
                <a16:creationId xmlns:a16="http://schemas.microsoft.com/office/drawing/2014/main" id="{07D55A5E-39D5-4413-A9EF-C3039FC5C7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6928" y="260330"/>
            <a:ext cx="733744" cy="126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62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94092A-B179-4ECF-9FA9-18DD4DB41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Go </a:t>
            </a:r>
            <a:r>
              <a:rPr lang="pt-BR" dirty="0" err="1"/>
              <a:t>To</a:t>
            </a:r>
            <a:r>
              <a:rPr lang="pt-BR" dirty="0"/>
              <a:t> Market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31EF6B-6A21-4B92-9910-4F4E3C247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Empresas procuram ajudas em bancos, que solicitam diversos documentos para aprovações de crédito</a:t>
            </a:r>
          </a:p>
          <a:p>
            <a:r>
              <a:rPr lang="pt-BR" dirty="0"/>
              <a:t>S3F atuará em parcerias com bancos, dessa maneira instituição financeira não necessita solicitar documentos para ver saúde financeira da empresa, informações estarão consolidadas em nossa solução</a:t>
            </a:r>
          </a:p>
          <a:p>
            <a:r>
              <a:rPr lang="pt-BR" dirty="0"/>
              <a:t>Nossas plano de crescimento está pautado em ter parcerias entre S3F e bancos, contato com associações de empresas e anúncios publicitários em Instagram, Youtube e LinkedIn</a:t>
            </a:r>
          </a:p>
          <a:p>
            <a:r>
              <a:rPr lang="pt-BR" dirty="0"/>
              <a:t>Para adquirir clientes realizaremos apresentações em feiras, eventos presenciais e online referente à saúde financeira;</a:t>
            </a:r>
          </a:p>
          <a:p>
            <a:endParaRPr lang="pt-BR" dirty="0"/>
          </a:p>
        </p:txBody>
      </p:sp>
      <p:pic>
        <p:nvPicPr>
          <p:cNvPr id="5" name="Imagem 4" descr="Uma imagem contendo edifício, desenho&#10;&#10;Descrição gerada automaticamente">
            <a:extLst>
              <a:ext uri="{FF2B5EF4-FFF2-40B4-BE49-F238E27FC236}">
                <a16:creationId xmlns:a16="http://schemas.microsoft.com/office/drawing/2014/main" id="{1184F728-DF43-477A-ADB5-74980E109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528" y="387438"/>
            <a:ext cx="733744" cy="126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85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A6B135-486A-4FF4-9C13-AD6CB5E6F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1170"/>
          </a:xfrm>
        </p:spPr>
        <p:txBody>
          <a:bodyPr/>
          <a:lstStyle/>
          <a:p>
            <a:r>
              <a:rPr lang="pt-BR" dirty="0"/>
              <a:t>Time Fundador</a:t>
            </a:r>
          </a:p>
        </p:txBody>
      </p:sp>
      <p:pic>
        <p:nvPicPr>
          <p:cNvPr id="3" name="Imagem 2">
            <a:hlinkClick r:id="rId2"/>
            <a:extLst>
              <a:ext uri="{FF2B5EF4-FFF2-40B4-BE49-F238E27FC236}">
                <a16:creationId xmlns:a16="http://schemas.microsoft.com/office/drawing/2014/main" id="{D9D74EDB-FDCF-4AC6-97D0-427BA3A4D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23243"/>
            <a:ext cx="1948234" cy="2134674"/>
          </a:xfrm>
          <a:prstGeom prst="rect">
            <a:avLst/>
          </a:prstGeom>
        </p:spPr>
      </p:pic>
      <p:pic>
        <p:nvPicPr>
          <p:cNvPr id="4" name="Imagem 3">
            <a:hlinkClick r:id="rId4"/>
            <a:extLst>
              <a:ext uri="{FF2B5EF4-FFF2-40B4-BE49-F238E27FC236}">
                <a16:creationId xmlns:a16="http://schemas.microsoft.com/office/drawing/2014/main" id="{8356F7AC-C9F5-4E41-A4A9-62DBDECF2B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8368" y="4005064"/>
            <a:ext cx="2088231" cy="208823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30A0051-2A0F-4C11-AB81-CFAD1E0C800C}"/>
              </a:ext>
            </a:extLst>
          </p:cNvPr>
          <p:cNvSpPr txBox="1"/>
          <p:nvPr/>
        </p:nvSpPr>
        <p:spPr>
          <a:xfrm>
            <a:off x="2999656" y="1490017"/>
            <a:ext cx="82089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Daniela Barros</a:t>
            </a:r>
          </a:p>
          <a:p>
            <a:r>
              <a:rPr lang="pt-BR" dirty="0"/>
              <a:t>Atuou como Arquiteta de soluções em grande empresa de tecnologia, especializada em processos financeiros, contábeis e fiscais. </a:t>
            </a:r>
          </a:p>
          <a:p>
            <a:r>
              <a:rPr lang="pt-BR" dirty="0"/>
              <a:t>Criou uma série de treinamentos no </a:t>
            </a:r>
            <a:r>
              <a:rPr lang="pt-BR" dirty="0" err="1"/>
              <a:t>Udemy</a:t>
            </a:r>
            <a:r>
              <a:rPr lang="pt-BR" dirty="0"/>
              <a:t> sobre Financeiro, Contabilidade, Fiscal e Gestão de materiais. </a:t>
            </a:r>
          </a:p>
          <a:p>
            <a:r>
              <a:rPr lang="pt-BR" dirty="0"/>
              <a:t>Entende a dor dos pequenos empresários em controlar e administrar as finanças de suas empresas.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5A30C0-6061-4E33-850F-39EA96CBCB4D}"/>
              </a:ext>
            </a:extLst>
          </p:cNvPr>
          <p:cNvSpPr txBox="1"/>
          <p:nvPr/>
        </p:nvSpPr>
        <p:spPr>
          <a:xfrm>
            <a:off x="1343472" y="3974864"/>
            <a:ext cx="79928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Robson </a:t>
            </a:r>
            <a:r>
              <a:rPr lang="pt-BR" b="1" dirty="0" err="1"/>
              <a:t>Camanducci</a:t>
            </a:r>
            <a:endParaRPr lang="pt-BR" b="1" dirty="0"/>
          </a:p>
          <a:p>
            <a:r>
              <a:rPr lang="pt-BR" dirty="0"/>
              <a:t>Desenvolvedor há 20 anos, atuando na Arquitetura, Gerenciamento e Administração (Infraestrutura, Desenvolvimento); implantação de metodologia e atualmente na cultura </a:t>
            </a:r>
            <a:r>
              <a:rPr lang="pt-BR" dirty="0" err="1"/>
              <a:t>DevOps</a:t>
            </a:r>
            <a:r>
              <a:rPr lang="pt-BR" dirty="0"/>
              <a:t>. Vasta experiência com micro serviços e arquiteturas de solução baseadas em API, arquiteturas de aplicativos nativas da nuvem do Azure e padrões de design. Experiência em gerenciamento de equipes técnicas, com foco no trabalho colaborativo e na cultura ágil. </a:t>
            </a:r>
          </a:p>
          <a:p>
            <a:endParaRPr lang="pt-BR" dirty="0"/>
          </a:p>
        </p:txBody>
      </p:sp>
      <p:pic>
        <p:nvPicPr>
          <p:cNvPr id="8" name="Imagem 7" descr="Uma imagem contendo edifício, desenho&#10;&#10;Descrição gerada automaticamente">
            <a:extLst>
              <a:ext uri="{FF2B5EF4-FFF2-40B4-BE49-F238E27FC236}">
                <a16:creationId xmlns:a16="http://schemas.microsoft.com/office/drawing/2014/main" id="{64A7A51D-E620-4039-8AFD-E856F52B0B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002" y="223162"/>
            <a:ext cx="733744" cy="126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3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79996-52BB-403E-9842-E803BC5D3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00" y="1524000"/>
            <a:ext cx="3429000" cy="1905000"/>
          </a:xfrm>
        </p:spPr>
        <p:txBody>
          <a:bodyPr anchor="b">
            <a:normAutofit/>
          </a:bodyPr>
          <a:lstStyle/>
          <a:p>
            <a:r>
              <a:rPr lang="pt-BR" dirty="0" err="1"/>
              <a:t>Raising</a:t>
            </a:r>
            <a:r>
              <a:rPr lang="pt-BR" dirty="0"/>
              <a:t> – Quanto estamos levantando?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F85C8B-117E-4872-809E-22F742FD22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9000" cy="1828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/>
              <a:t>Estamos em busca de um capital estimado de R$200.000,00 para:</a:t>
            </a:r>
          </a:p>
          <a:p>
            <a:pPr marL="0" indent="0">
              <a:buNone/>
            </a:pPr>
            <a:r>
              <a:rPr lang="pt-BR" dirty="0"/>
              <a:t>Tecnologia – 50%</a:t>
            </a:r>
          </a:p>
          <a:p>
            <a:pPr marL="0" indent="0">
              <a:buNone/>
            </a:pPr>
            <a:r>
              <a:rPr lang="pt-BR" dirty="0"/>
              <a:t>Vendas e Marketing – 10%</a:t>
            </a:r>
          </a:p>
          <a:p>
            <a:pPr marL="0" indent="0">
              <a:buNone/>
            </a:pPr>
            <a:r>
              <a:rPr lang="pt-BR" dirty="0"/>
              <a:t>Novas Contratações – 25%</a:t>
            </a:r>
          </a:p>
          <a:p>
            <a:pPr marL="0" indent="0">
              <a:buNone/>
            </a:pPr>
            <a:r>
              <a:rPr lang="pt-BR" dirty="0"/>
              <a:t>Fundadores – 15%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BDDE77CA-D716-4B43-93AC-8B2F3CA566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5716058"/>
              </p:ext>
            </p:extLst>
          </p:nvPr>
        </p:nvGraphicFramePr>
        <p:xfrm>
          <a:off x="838200" y="685800"/>
          <a:ext cx="6400800" cy="5257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Imagem 5" descr="Uma imagem contendo edifício, desenho&#10;&#10;Descrição gerada automaticamente">
            <a:extLst>
              <a:ext uri="{FF2B5EF4-FFF2-40B4-BE49-F238E27FC236}">
                <a16:creationId xmlns:a16="http://schemas.microsoft.com/office/drawing/2014/main" id="{6033C7D9-05E3-46CC-9B48-A333E4694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528" y="332656"/>
            <a:ext cx="733744" cy="126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7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F23E2D-A3B8-4C8A-B5E5-97332EDE3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 conosco 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A2605CB-7FD8-4AB9-84D8-167E12FC3A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Com a S3F o empresário tem o poder de negociar em suas mãos</a:t>
            </a:r>
          </a:p>
          <a:p>
            <a:endParaRPr lang="pt-BR" dirty="0"/>
          </a:p>
        </p:txBody>
      </p:sp>
      <p:pic>
        <p:nvPicPr>
          <p:cNvPr id="5" name="Imagem 4" descr="Uma imagem contendo edifício, desenho&#10;&#10;Descrição gerada automaticamente">
            <a:extLst>
              <a:ext uri="{FF2B5EF4-FFF2-40B4-BE49-F238E27FC236}">
                <a16:creationId xmlns:a16="http://schemas.microsoft.com/office/drawing/2014/main" id="{242592F2-3733-4CE1-B664-5748BC4C1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464" y="3370695"/>
            <a:ext cx="1512168" cy="261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28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24800" y="1524000"/>
            <a:ext cx="3429000" cy="1905000"/>
          </a:xfrm>
        </p:spPr>
        <p:txBody>
          <a:bodyPr rtlCol="0" anchor="b">
            <a:normAutofit/>
          </a:bodyPr>
          <a:lstStyle/>
          <a:p>
            <a:pPr rtl="0"/>
            <a:r>
              <a:rPr lang="pt-BR" dirty="0"/>
              <a:t>O Problema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08E8C5C3-6B27-452A-86C8-E4C7622A09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7101010"/>
              </p:ext>
            </p:extLst>
          </p:nvPr>
        </p:nvGraphicFramePr>
        <p:xfrm>
          <a:off x="838200" y="685800"/>
          <a:ext cx="64008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agem 3" descr="Uma imagem contendo edifício, desenho&#10;&#10;Descrição gerada automaticamente">
            <a:extLst>
              <a:ext uri="{FF2B5EF4-FFF2-40B4-BE49-F238E27FC236}">
                <a16:creationId xmlns:a16="http://schemas.microsoft.com/office/drawing/2014/main" id="{CE2A468F-8D30-46CA-9455-F560B27B0E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645024"/>
            <a:ext cx="1170432" cy="202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19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 rtlCol="0" anchor="b">
            <a:normAutofit/>
          </a:bodyPr>
          <a:lstStyle/>
          <a:p>
            <a:pPr rtl="0"/>
            <a:r>
              <a:rPr lang="pt-BR" dirty="0"/>
              <a:t>Tenha o poder de negociar nas mãos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758762-7963-41E1-9996-487BA29C84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008"/>
          <a:stretch/>
        </p:blipFill>
        <p:spPr>
          <a:xfrm>
            <a:off x="838200" y="1825625"/>
            <a:ext cx="10515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8706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 rtlCol="0" anchor="b">
            <a:normAutofit/>
          </a:bodyPr>
          <a:lstStyle/>
          <a:p>
            <a:pPr rtl="0"/>
            <a:r>
              <a:rPr lang="pt-BR" dirty="0"/>
              <a:t>Como a S3F te ajuda?</a:t>
            </a:r>
          </a:p>
        </p:txBody>
      </p:sp>
      <p:sp>
        <p:nvSpPr>
          <p:cNvPr id="5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29200" cy="4351338"/>
          </a:xfrm>
        </p:spPr>
        <p:txBody>
          <a:bodyPr rtlCol="0">
            <a:normAutofit/>
          </a:bodyPr>
          <a:lstStyle/>
          <a:p>
            <a:r>
              <a:rPr lang="pt-BR" sz="2400" dirty="0"/>
              <a:t>Sugerimos melhores prazos de pagamentos e recebimentos</a:t>
            </a:r>
          </a:p>
          <a:p>
            <a:pPr rtl="0"/>
            <a:r>
              <a:rPr lang="pt-BR" sz="2400" dirty="0"/>
              <a:t>Visões simples para planejamentos financeiros</a:t>
            </a:r>
          </a:p>
          <a:p>
            <a:r>
              <a:rPr lang="pt-BR" sz="2400" dirty="0"/>
              <a:t>Indicamos melhores aplicações à curto e médio prazos</a:t>
            </a:r>
          </a:p>
          <a:p>
            <a:pPr rtl="0"/>
            <a:r>
              <a:rPr lang="pt-BR" sz="2400" dirty="0"/>
              <a:t>Prazos adequados, evitando quebras de caixa</a:t>
            </a:r>
          </a:p>
          <a:p>
            <a:pPr marL="0" indent="0" rtl="0">
              <a:buNone/>
            </a:pPr>
            <a:endParaRPr lang="pt-BR" dirty="0"/>
          </a:p>
          <a:p>
            <a:pPr rtl="0"/>
            <a:endParaRPr lang="pt-BR" dirty="0"/>
          </a:p>
          <a:p>
            <a:pPr rtl="0"/>
            <a:endParaRPr lang="pt-BR" dirty="0"/>
          </a:p>
        </p:txBody>
      </p:sp>
      <p:graphicFrame>
        <p:nvGraphicFramePr>
          <p:cNvPr id="6" name="Espaço Reservado para Conteúdo 2" descr="Processo segmentado mostrando quatro etapas organizadas uma abaixo da outra, com três setas apontando para baixo para indicar a progressão da primeira etapa até a segunda, da segunda etapa até a terceira e da terceira etapa até a quarta.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05262664"/>
              </p:ext>
            </p:extLst>
          </p:nvPr>
        </p:nvGraphicFramePr>
        <p:xfrm>
          <a:off x="6324600" y="1825625"/>
          <a:ext cx="50292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agem 3" descr="Uma imagem contendo edifício, desenho&#10;&#10;Descrição gerada automaticamente">
            <a:extLst>
              <a:ext uri="{FF2B5EF4-FFF2-40B4-BE49-F238E27FC236}">
                <a16:creationId xmlns:a16="http://schemas.microsoft.com/office/drawing/2014/main" id="{B44B625D-42F4-44D3-BA55-C27B9283AF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855" y="276354"/>
            <a:ext cx="733744" cy="126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02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 rtlCol="0" anchor="b">
            <a:normAutofit/>
          </a:bodyPr>
          <a:lstStyle/>
          <a:p>
            <a:pPr rtl="0"/>
            <a:r>
              <a:rPr lang="pt-BR" dirty="0"/>
              <a:t>Como a S3F te ajuda?</a:t>
            </a:r>
          </a:p>
        </p:txBody>
      </p:sp>
      <p:sp>
        <p:nvSpPr>
          <p:cNvPr id="5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29200" cy="4351338"/>
          </a:xfrm>
        </p:spPr>
        <p:txBody>
          <a:bodyPr rtlCol="0">
            <a:normAutofit/>
          </a:bodyPr>
          <a:lstStyle/>
          <a:p>
            <a:r>
              <a:rPr lang="pt-BR" sz="2400" dirty="0"/>
              <a:t>Realizamos diagnóstico financeiro de nossos clientes em tempo real </a:t>
            </a:r>
          </a:p>
          <a:p>
            <a:r>
              <a:rPr lang="pt-BR" sz="2400" dirty="0"/>
              <a:t>Minimizamos antecipações de recebíveis através de projeções</a:t>
            </a:r>
          </a:p>
          <a:p>
            <a:pPr rtl="0"/>
            <a:r>
              <a:rPr lang="pt-BR" sz="2400" dirty="0"/>
              <a:t>Empresário tem visão para planejar investimentos</a:t>
            </a:r>
          </a:p>
          <a:p>
            <a:pPr rtl="0"/>
            <a:endParaRPr lang="pt-BR" dirty="0"/>
          </a:p>
          <a:p>
            <a:pPr marL="0" indent="0" rtl="0">
              <a:buNone/>
            </a:pPr>
            <a:endParaRPr lang="pt-BR" dirty="0"/>
          </a:p>
        </p:txBody>
      </p:sp>
      <p:graphicFrame>
        <p:nvGraphicFramePr>
          <p:cNvPr id="6" name="Espaço Reservado para Conteúdo 2" descr="Processo segmentado mostrando quatro etapas organizadas uma abaixo da outra, com três setas apontando para baixo para indicar a progressão da primeira etapa até a segunda, da segunda etapa até a terceira e da terceira etapa até a quarta."/>
          <p:cNvGraphicFramePr>
            <a:graphicFrameLocks noGrp="1"/>
          </p:cNvGraphicFramePr>
          <p:nvPr>
            <p:ph sz="half" idx="2"/>
          </p:nvPr>
        </p:nvGraphicFramePr>
        <p:xfrm>
          <a:off x="6324600" y="1825625"/>
          <a:ext cx="50292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m 2" descr="Uma imagem contendo edifício, desenho&#10;&#10;Descrição gerada automaticamente">
            <a:extLst>
              <a:ext uri="{FF2B5EF4-FFF2-40B4-BE49-F238E27FC236}">
                <a16:creationId xmlns:a16="http://schemas.microsoft.com/office/drawing/2014/main" id="{10D31665-A4BA-4D69-9499-C5AE4DD83A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855" y="276354"/>
            <a:ext cx="733744" cy="126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253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Análise do Mercado</a:t>
            </a:r>
          </a:p>
        </p:txBody>
      </p:sp>
      <p:pic>
        <p:nvPicPr>
          <p:cNvPr id="5" name="Imagem 4" descr="Uma imagem contendo edifício, desenho&#10;&#10;Descrição gerada automaticamente">
            <a:extLst>
              <a:ext uri="{FF2B5EF4-FFF2-40B4-BE49-F238E27FC236}">
                <a16:creationId xmlns:a16="http://schemas.microsoft.com/office/drawing/2014/main" id="{742F1B01-8876-42D7-88DB-BCCF3C684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464" y="3284984"/>
            <a:ext cx="1507286" cy="268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9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16080" y="836712"/>
            <a:ext cx="3744416" cy="1800200"/>
          </a:xfrm>
        </p:spPr>
        <p:txBody>
          <a:bodyPr rtlCol="0" anchor="b">
            <a:normAutofit/>
          </a:bodyPr>
          <a:lstStyle/>
          <a:p>
            <a:pPr rtl="0"/>
            <a:r>
              <a:rPr lang="pt-BR" dirty="0"/>
              <a:t>Mercado Potencial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E6E5056-1A3E-4C33-9B79-1A3CE8AF8B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8048" y="2787824"/>
            <a:ext cx="4825752" cy="3089448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Em</a:t>
            </a:r>
            <a:r>
              <a:rPr lang="en-US" dirty="0"/>
              <a:t> 2017, de </a:t>
            </a:r>
            <a:r>
              <a:rPr lang="en-US" dirty="0" err="1"/>
              <a:t>acordo</a:t>
            </a:r>
            <a:r>
              <a:rPr lang="en-US" dirty="0"/>
              <a:t> com </a:t>
            </a:r>
            <a:r>
              <a:rPr lang="en-US" dirty="0" err="1"/>
              <a:t>Sebrae</a:t>
            </a:r>
            <a:r>
              <a:rPr lang="en-US" dirty="0"/>
              <a:t>, </a:t>
            </a:r>
            <a:r>
              <a:rPr lang="en-US" dirty="0" err="1"/>
              <a:t>haviam</a:t>
            </a:r>
            <a:r>
              <a:rPr lang="en-US" dirty="0"/>
              <a:t> 4,5 </a:t>
            </a:r>
            <a:r>
              <a:rPr lang="en-US" dirty="0" err="1"/>
              <a:t>milhões</a:t>
            </a:r>
            <a:r>
              <a:rPr lang="en-US" dirty="0"/>
              <a:t> de </a:t>
            </a:r>
            <a:r>
              <a:rPr lang="en-US" dirty="0" err="1"/>
              <a:t>empresas</a:t>
            </a:r>
            <a:r>
              <a:rPr lang="en-US" dirty="0"/>
              <a:t> no </a:t>
            </a:r>
            <a:r>
              <a:rPr lang="en-US" dirty="0" err="1"/>
              <a:t>Brasil</a:t>
            </a:r>
            <a:r>
              <a:rPr lang="en-US" dirty="0"/>
              <a:t>.</a:t>
            </a:r>
          </a:p>
          <a:p>
            <a:r>
              <a:rPr lang="en-US" dirty="0" err="1"/>
              <a:t>Sendo</a:t>
            </a:r>
            <a:r>
              <a:rPr lang="en-US" dirty="0"/>
              <a:t>: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Mais</a:t>
            </a:r>
            <a:r>
              <a:rPr lang="en-US" dirty="0"/>
              <a:t> de 420.000 </a:t>
            </a:r>
            <a:r>
              <a:rPr lang="en-US" dirty="0" err="1"/>
              <a:t>Indústrias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Mais</a:t>
            </a:r>
            <a:r>
              <a:rPr lang="en-US" dirty="0"/>
              <a:t> de 680.000 </a:t>
            </a:r>
            <a:r>
              <a:rPr lang="en-US" dirty="0" err="1"/>
              <a:t>Empresas</a:t>
            </a:r>
            <a:r>
              <a:rPr lang="en-US" dirty="0"/>
              <a:t> de </a:t>
            </a:r>
            <a:r>
              <a:rPr lang="en-US" dirty="0" err="1"/>
              <a:t>Serviços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Totalizando</a:t>
            </a:r>
            <a:r>
              <a:rPr lang="en-US" dirty="0"/>
              <a:t> 1.100.000 </a:t>
            </a:r>
            <a:r>
              <a:rPr lang="en-US" dirty="0" err="1"/>
              <a:t>empresas</a:t>
            </a:r>
            <a:r>
              <a:rPr lang="en-US" dirty="0"/>
              <a:t>, </a:t>
            </a:r>
            <a:r>
              <a:rPr lang="en-US" dirty="0" err="1"/>
              <a:t>aproximadamente</a:t>
            </a:r>
            <a:endParaRPr lang="en-US" dirty="0"/>
          </a:p>
          <a:p>
            <a:endParaRPr lang="en-US" dirty="0"/>
          </a:p>
          <a:p>
            <a:r>
              <a:rPr lang="en-US" dirty="0"/>
              <a:t>De </a:t>
            </a:r>
            <a:r>
              <a:rPr lang="en-US" dirty="0" err="1"/>
              <a:t>acordo</a:t>
            </a:r>
            <a:r>
              <a:rPr lang="en-US" dirty="0"/>
              <a:t> com o </a:t>
            </a:r>
            <a:r>
              <a:rPr lang="en-US" dirty="0" err="1"/>
              <a:t>Serasa</a:t>
            </a:r>
            <a:r>
              <a:rPr lang="en-US" dirty="0"/>
              <a:t>, as </a:t>
            </a:r>
            <a:r>
              <a:rPr lang="en-US" dirty="0" err="1"/>
              <a:t>empresas</a:t>
            </a:r>
            <a:r>
              <a:rPr lang="en-US" dirty="0"/>
              <a:t> de </a:t>
            </a:r>
            <a:r>
              <a:rPr lang="en-US" dirty="0" err="1"/>
              <a:t>serviços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as que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gastam</a:t>
            </a:r>
            <a:r>
              <a:rPr lang="en-US" dirty="0"/>
              <a:t> com </a:t>
            </a:r>
            <a:r>
              <a:rPr lang="en-US" dirty="0" err="1"/>
              <a:t>juros</a:t>
            </a:r>
            <a:r>
              <a:rPr lang="en-US" dirty="0"/>
              <a:t> </a:t>
            </a:r>
            <a:r>
              <a:rPr lang="en-US" dirty="0" err="1"/>
              <a:t>provenientes</a:t>
            </a:r>
            <a:r>
              <a:rPr lang="en-US" dirty="0"/>
              <a:t> de </a:t>
            </a:r>
            <a:r>
              <a:rPr lang="en-US" dirty="0" err="1"/>
              <a:t>empréstimos</a:t>
            </a:r>
            <a:r>
              <a:rPr lang="en-US" dirty="0"/>
              <a:t>.</a:t>
            </a:r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9FF58558-CD23-4D9D-AF5B-7BD8CD5908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0882531"/>
              </p:ext>
            </p:extLst>
          </p:nvPr>
        </p:nvGraphicFramePr>
        <p:xfrm>
          <a:off x="838200" y="685800"/>
          <a:ext cx="6400800" cy="5257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9FF58558-CD23-4D9D-AF5B-7BD8CD5908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9196352"/>
              </p:ext>
            </p:extLst>
          </p:nvPr>
        </p:nvGraphicFramePr>
        <p:xfrm>
          <a:off x="700146" y="1340768"/>
          <a:ext cx="5323846" cy="3384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3" name="Imagem 2" descr="Uma imagem contendo edifício, desenho&#10;&#10;Descrição gerada automaticamente">
            <a:extLst>
              <a:ext uri="{FF2B5EF4-FFF2-40B4-BE49-F238E27FC236}">
                <a16:creationId xmlns:a16="http://schemas.microsoft.com/office/drawing/2014/main" id="{0F7F8130-DB52-4AD3-867F-EF87A853C7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855" y="276354"/>
            <a:ext cx="733744" cy="126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43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 rtlCol="0" anchor="b">
            <a:normAutofit/>
          </a:bodyPr>
          <a:lstStyle/>
          <a:p>
            <a:pPr rtl="0"/>
            <a:r>
              <a:rPr lang="pt-BR" dirty="0"/>
              <a:t>Modelo de negócios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42136F7-6935-4ECB-B398-5F66940F4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Nossos</a:t>
            </a:r>
            <a:r>
              <a:rPr lang="en-US" dirty="0"/>
              <a:t> clients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pequenas</a:t>
            </a:r>
            <a:r>
              <a:rPr lang="en-US" dirty="0"/>
              <a:t> e medias </a:t>
            </a:r>
            <a:r>
              <a:rPr lang="en-US" dirty="0" err="1"/>
              <a:t>empresas</a:t>
            </a:r>
            <a:r>
              <a:rPr lang="en-US" dirty="0"/>
              <a:t> dos </a:t>
            </a:r>
            <a:r>
              <a:rPr lang="en-US" dirty="0" err="1"/>
              <a:t>setores</a:t>
            </a:r>
            <a:r>
              <a:rPr lang="en-US" dirty="0"/>
              <a:t> de </a:t>
            </a:r>
            <a:r>
              <a:rPr lang="en-US" dirty="0" err="1"/>
              <a:t>serviços</a:t>
            </a:r>
            <a:r>
              <a:rPr lang="en-US" dirty="0"/>
              <a:t> e </a:t>
            </a:r>
            <a:r>
              <a:rPr lang="en-US" dirty="0" err="1"/>
              <a:t>industrias</a:t>
            </a:r>
            <a:r>
              <a:rPr lang="en-US" dirty="0"/>
              <a:t>.</a:t>
            </a:r>
          </a:p>
          <a:p>
            <a:pPr>
              <a:buFontTx/>
              <a:buChar char="-"/>
            </a:pPr>
            <a:r>
              <a:rPr lang="en-US" b="1" dirty="0" err="1"/>
              <a:t>Modelo</a:t>
            </a:r>
            <a:r>
              <a:rPr lang="en-US" b="1" dirty="0"/>
              <a:t> Freemium com </a:t>
            </a:r>
            <a:r>
              <a:rPr lang="en-US" b="1" dirty="0" err="1"/>
              <a:t>projeção</a:t>
            </a:r>
            <a:r>
              <a:rPr lang="en-US" b="1" dirty="0"/>
              <a:t> de 3,5% </a:t>
            </a:r>
            <a:r>
              <a:rPr lang="en-US" dirty="0"/>
              <a:t>de </a:t>
            </a:r>
            <a:r>
              <a:rPr lang="en-US" dirty="0" err="1"/>
              <a:t>conversões</a:t>
            </a:r>
            <a:r>
              <a:rPr lang="en-US" dirty="0"/>
              <a:t> para </a:t>
            </a:r>
            <a:r>
              <a:rPr lang="en-US" dirty="0" err="1"/>
              <a:t>versões</a:t>
            </a:r>
            <a:r>
              <a:rPr lang="en-US" dirty="0"/>
              <a:t> </a:t>
            </a:r>
            <a:r>
              <a:rPr lang="en-US" dirty="0" err="1"/>
              <a:t>pagas</a:t>
            </a:r>
            <a:endParaRPr lang="en-US" dirty="0"/>
          </a:p>
          <a:p>
            <a:pPr marL="0" indent="0">
              <a:buNone/>
            </a:pPr>
            <a:r>
              <a:rPr lang="en-US" b="1" u="sng" dirty="0"/>
              <a:t>Fontes de </a:t>
            </a:r>
            <a:r>
              <a:rPr lang="en-US" b="1" u="sng" dirty="0" err="1"/>
              <a:t>Receitas</a:t>
            </a:r>
            <a:endParaRPr lang="en-US" b="1" u="sng" dirty="0"/>
          </a:p>
          <a:p>
            <a:pPr>
              <a:buFontTx/>
              <a:buChar char="-"/>
            </a:pPr>
            <a:r>
              <a:rPr lang="en-US" dirty="0" err="1"/>
              <a:t>Assinatura</a:t>
            </a:r>
            <a:r>
              <a:rPr lang="en-US" dirty="0"/>
              <a:t> </a:t>
            </a:r>
            <a:r>
              <a:rPr lang="en-US" dirty="0" err="1"/>
              <a:t>baseada</a:t>
            </a:r>
            <a:r>
              <a:rPr lang="en-US" dirty="0"/>
              <a:t> no </a:t>
            </a:r>
            <a:r>
              <a:rPr lang="en-US" dirty="0" err="1"/>
              <a:t>Faturamento</a:t>
            </a:r>
            <a:r>
              <a:rPr lang="en-US" dirty="0"/>
              <a:t> </a:t>
            </a:r>
            <a:r>
              <a:rPr lang="en-US" b="1" dirty="0" err="1"/>
              <a:t>Anual</a:t>
            </a:r>
            <a:endParaRPr lang="en-US" b="1" dirty="0"/>
          </a:p>
          <a:p>
            <a:pPr>
              <a:buFontTx/>
              <a:buChar char="-"/>
            </a:pPr>
            <a:r>
              <a:rPr lang="en-US" b="1" dirty="0"/>
              <a:t>Volume de </a:t>
            </a:r>
            <a:r>
              <a:rPr lang="en-US" b="1" dirty="0" err="1"/>
              <a:t>transações</a:t>
            </a:r>
            <a:r>
              <a:rPr lang="en-US" b="1" dirty="0"/>
              <a:t> </a:t>
            </a:r>
            <a:r>
              <a:rPr lang="en-US" dirty="0" err="1"/>
              <a:t>financeiras</a:t>
            </a:r>
            <a:r>
              <a:rPr lang="en-US" dirty="0"/>
              <a:t> e </a:t>
            </a:r>
            <a:r>
              <a:rPr lang="en-US" dirty="0" err="1"/>
              <a:t>fiscais</a:t>
            </a:r>
            <a:endParaRPr lang="en-US" dirty="0"/>
          </a:p>
          <a:p>
            <a:pPr>
              <a:buFontTx/>
              <a:buChar char="-"/>
            </a:pPr>
            <a:r>
              <a:rPr lang="en-US" b="1" dirty="0" err="1"/>
              <a:t>Quantidade</a:t>
            </a:r>
            <a:r>
              <a:rPr lang="en-US" b="1" dirty="0"/>
              <a:t> de </a:t>
            </a:r>
            <a:r>
              <a:rPr lang="en-US" b="1" dirty="0" err="1"/>
              <a:t>visões</a:t>
            </a:r>
            <a:r>
              <a:rPr lang="en-US" b="1" dirty="0"/>
              <a:t> </a:t>
            </a:r>
            <a:r>
              <a:rPr lang="en-US" dirty="0" err="1"/>
              <a:t>financeiras</a:t>
            </a:r>
            <a:r>
              <a:rPr lang="en-US" dirty="0"/>
              <a:t> </a:t>
            </a:r>
            <a:r>
              <a:rPr lang="en-US" dirty="0" err="1"/>
              <a:t>disponibilizadas</a:t>
            </a:r>
            <a:endParaRPr lang="en-US" dirty="0"/>
          </a:p>
          <a:p>
            <a:pPr>
              <a:buFontTx/>
              <a:buChar char="-"/>
            </a:pPr>
            <a:r>
              <a:rPr lang="en-US" b="1" dirty="0" err="1"/>
              <a:t>Quantidade</a:t>
            </a:r>
            <a:r>
              <a:rPr lang="en-US" b="1" dirty="0"/>
              <a:t> de </a:t>
            </a:r>
            <a:r>
              <a:rPr lang="en-US" b="1" dirty="0" err="1"/>
              <a:t>licenças</a:t>
            </a:r>
            <a:r>
              <a:rPr lang="en-US" b="1" dirty="0"/>
              <a:t> </a:t>
            </a:r>
            <a:r>
              <a:rPr lang="en-US" dirty="0" err="1"/>
              <a:t>utilizadas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- Com 3.000 </a:t>
            </a:r>
            <a:r>
              <a:rPr lang="en-US" dirty="0" err="1"/>
              <a:t>clientes</a:t>
            </a:r>
            <a:r>
              <a:rPr lang="en-US" dirty="0"/>
              <a:t> </a:t>
            </a:r>
            <a:r>
              <a:rPr lang="en-US" dirty="0" err="1"/>
              <a:t>prevemos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receita</a:t>
            </a:r>
            <a:r>
              <a:rPr lang="en-US" dirty="0"/>
              <a:t> de R$1,5 </a:t>
            </a:r>
            <a:r>
              <a:rPr lang="en-US" dirty="0" err="1"/>
              <a:t>Milhões</a:t>
            </a:r>
            <a:r>
              <a:rPr lang="en-US" dirty="0"/>
              <a:t>/ </a:t>
            </a:r>
            <a:r>
              <a:rPr lang="en-US" dirty="0" err="1"/>
              <a:t>Mês</a:t>
            </a:r>
            <a:endParaRPr lang="en-US" dirty="0"/>
          </a:p>
        </p:txBody>
      </p:sp>
      <p:pic>
        <p:nvPicPr>
          <p:cNvPr id="3" name="Imagem 2" descr="Uma imagem contendo edifício, desenho&#10;&#10;Descrição gerada automaticamente">
            <a:extLst>
              <a:ext uri="{FF2B5EF4-FFF2-40B4-BE49-F238E27FC236}">
                <a16:creationId xmlns:a16="http://schemas.microsoft.com/office/drawing/2014/main" id="{D668F4E7-3F89-4A3A-9F8D-8EB8E1A3F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304310"/>
            <a:ext cx="733744" cy="126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98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DD60FF-FBD7-4136-92FC-9D1F92BC2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00" y="1524000"/>
            <a:ext cx="3429000" cy="1905000"/>
          </a:xfrm>
        </p:spPr>
        <p:txBody>
          <a:bodyPr anchor="b">
            <a:normAutofit/>
          </a:bodyPr>
          <a:lstStyle/>
          <a:p>
            <a:r>
              <a:rPr lang="pt-BR" dirty="0"/>
              <a:t>Nossos diferenciais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6B056F4-7D74-4F75-BB5D-9E44F3299F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9000" cy="1828800"/>
          </a:xfrm>
        </p:spPr>
        <p:txBody>
          <a:bodyPr/>
          <a:lstStyle/>
          <a:p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clientes</a:t>
            </a:r>
            <a:r>
              <a:rPr lang="en-US" dirty="0"/>
              <a:t> </a:t>
            </a:r>
            <a:r>
              <a:rPr lang="en-US" dirty="0" err="1"/>
              <a:t>irão</a:t>
            </a:r>
            <a:r>
              <a:rPr lang="en-US" dirty="0"/>
              <a:t> </a:t>
            </a:r>
            <a:r>
              <a:rPr lang="en-US" dirty="0" err="1"/>
              <a:t>buscar</a:t>
            </a:r>
            <a:r>
              <a:rPr lang="en-US" dirty="0"/>
              <a:t> </a:t>
            </a:r>
            <a:r>
              <a:rPr lang="en-US" dirty="0" err="1"/>
              <a:t>nossa</a:t>
            </a:r>
            <a:r>
              <a:rPr lang="en-US" dirty="0"/>
              <a:t> </a:t>
            </a:r>
            <a:r>
              <a:rPr lang="en-US" dirty="0" err="1"/>
              <a:t>solução</a:t>
            </a:r>
            <a:r>
              <a:rPr lang="en-US" dirty="0"/>
              <a:t>?</a:t>
            </a:r>
          </a:p>
        </p:txBody>
      </p:sp>
      <p:graphicFrame>
        <p:nvGraphicFramePr>
          <p:cNvPr id="7" name="Espaço Reservado para Conteúdo 2">
            <a:extLst>
              <a:ext uri="{FF2B5EF4-FFF2-40B4-BE49-F238E27FC236}">
                <a16:creationId xmlns:a16="http://schemas.microsoft.com/office/drawing/2014/main" id="{013116BC-D44C-48C0-B1CF-39ABD5CDCE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2641908"/>
              </p:ext>
            </p:extLst>
          </p:nvPr>
        </p:nvGraphicFramePr>
        <p:xfrm>
          <a:off x="838200" y="685800"/>
          <a:ext cx="64008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Imagem 5" descr="Uma imagem contendo edifício, desenho&#10;&#10;Descrição gerada automaticamente">
            <a:extLst>
              <a:ext uri="{FF2B5EF4-FFF2-40B4-BE49-F238E27FC236}">
                <a16:creationId xmlns:a16="http://schemas.microsoft.com/office/drawing/2014/main" id="{301CE4AA-8A5A-42A1-B95C-8D3C3D3E5B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560" y="291424"/>
            <a:ext cx="733744" cy="126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11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SBOÇO DA CIDADE 16 X 9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248_TF03031010_TF03031010.potx" id="{2A30F884-F2C4-492B-A844-80CF3C43B774}" vid="{721EB88E-711D-4FD1-A58F-F6EDDDAB71F9}"/>
    </a:ext>
  </a:extLst>
</a:theme>
</file>

<file path=ppt/theme/theme2.xml><?xml version="1.0" encoding="utf-8"?>
<a:theme xmlns:a="http://schemas.openxmlformats.org/drawingml/2006/main" name="Tema do Offic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753</Words>
  <Application>Microsoft Office PowerPoint</Application>
  <PresentationFormat>Widescreen</PresentationFormat>
  <Paragraphs>93</Paragraphs>
  <Slides>16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19" baseType="lpstr">
      <vt:lpstr>Arial</vt:lpstr>
      <vt:lpstr>Century Schoolbook</vt:lpstr>
      <vt:lpstr>ESBOÇO DA CIDADE 16 X 9</vt:lpstr>
      <vt:lpstr>S3F Farol</vt:lpstr>
      <vt:lpstr>O Problema</vt:lpstr>
      <vt:lpstr>Tenha o poder de negociar nas mãos</vt:lpstr>
      <vt:lpstr>Como a S3F te ajuda?</vt:lpstr>
      <vt:lpstr>Como a S3F te ajuda?</vt:lpstr>
      <vt:lpstr>Análise do Mercado</vt:lpstr>
      <vt:lpstr>Mercado Potencial</vt:lpstr>
      <vt:lpstr>Modelo de negócios</vt:lpstr>
      <vt:lpstr>Nossos diferenciais</vt:lpstr>
      <vt:lpstr>Concorrentes </vt:lpstr>
      <vt:lpstr>Nossos diferenciais  Porque a S3F é competitiva?</vt:lpstr>
      <vt:lpstr>Por o cliente escolherá a S3F?</vt:lpstr>
      <vt:lpstr>Go To Market</vt:lpstr>
      <vt:lpstr>Time Fundador</vt:lpstr>
      <vt:lpstr>Raising – Quanto estamos levantando?</vt:lpstr>
      <vt:lpstr>Conte conosco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S3F Farol</dc:title>
  <dc:creator>Daniela Barros</dc:creator>
  <cp:lastModifiedBy>Daniela Barros</cp:lastModifiedBy>
  <cp:revision>22</cp:revision>
  <dcterms:created xsi:type="dcterms:W3CDTF">2020-06-28T02:11:38Z</dcterms:created>
  <dcterms:modified xsi:type="dcterms:W3CDTF">2020-07-10T16:13:31Z</dcterms:modified>
</cp:coreProperties>
</file>